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78" r:id="rId2"/>
    <p:sldId id="276" r:id="rId3"/>
    <p:sldId id="256" r:id="rId4"/>
    <p:sldId id="284" r:id="rId5"/>
    <p:sldId id="282" r:id="rId6"/>
    <p:sldId id="275" r:id="rId7"/>
    <p:sldId id="257" r:id="rId8"/>
    <p:sldId id="262" r:id="rId9"/>
    <p:sldId id="283" r:id="rId10"/>
    <p:sldId id="279" r:id="rId11"/>
    <p:sldId id="285" r:id="rId12"/>
    <p:sldId id="286" r:id="rId13"/>
    <p:sldId id="260" r:id="rId14"/>
    <p:sldId id="26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77807" autoAdjust="0"/>
  </p:normalViewPr>
  <p:slideViewPr>
    <p:cSldViewPr snapToGrid="0">
      <p:cViewPr>
        <p:scale>
          <a:sx n="49" d="100"/>
          <a:sy n="49" d="100"/>
        </p:scale>
        <p:origin x="1212" y="23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34" d="100"/>
          <a:sy n="34" d="100"/>
        </p:scale>
        <p:origin x="3076" y="58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A19D30-2290-4E0E-8947-9227481A877B}" type="datetimeFigureOut">
              <a:rPr lang="en-GB" smtClean="0"/>
              <a:t>07/05/2026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155AF5-5685-4B74-856F-C03E07FB1CA3}" type="slidenum">
              <a:rPr lang="en-GB" smtClean="0"/>
              <a:t>‹#›</a:t>
            </a:fld>
            <a:endParaRPr lang="en-GB"/>
          </a:p>
        </p:txBody>
      </p:sp>
    </p:spTree>
    <p:extLst>
      <p:ext uri="{BB962C8B-B14F-4D97-AF65-F5344CB8AC3E}">
        <p14:creationId xmlns:p14="http://schemas.microsoft.com/office/powerpoint/2010/main" val="2390896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15A19-BED2-A2A9-23F3-4271968AA5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F27DED-A8BF-42EC-99C3-38DE57C982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E30350-BF6D-2D36-F5D7-F04F8E1954CA}"/>
              </a:ext>
            </a:extLst>
          </p:cNvPr>
          <p:cNvSpPr>
            <a:spLocks noGrp="1"/>
          </p:cNvSpPr>
          <p:nvPr>
            <p:ph type="body" idx="1"/>
          </p:nvPr>
        </p:nvSpPr>
        <p:spPr/>
        <p:txBody>
          <a:bodyPr/>
          <a:lstStyle/>
          <a:p>
            <a:r>
              <a:rPr lang="en-GB" sz="1800" dirty="0">
                <a:effectLst/>
                <a:latin typeface="Aptos" panose="020B0004020202020204" pitchFamily="34" charset="0"/>
                <a:ea typeface="Aptos" panose="020B0004020202020204" pitchFamily="34" charset="0"/>
                <a:cs typeface="Times New Roman" panose="02020603050405020304" pitchFamily="18" charset="0"/>
              </a:rPr>
              <a:t>Why should you need to think about shading when considering a heat pump</a:t>
            </a:r>
            <a:endParaRPr lang="en-GB" dirty="0"/>
          </a:p>
        </p:txBody>
      </p:sp>
      <p:sp>
        <p:nvSpPr>
          <p:cNvPr id="4" name="Slide Number Placeholder 3">
            <a:extLst>
              <a:ext uri="{FF2B5EF4-FFF2-40B4-BE49-F238E27FC236}">
                <a16:creationId xmlns:a16="http://schemas.microsoft.com/office/drawing/2014/main" id="{8DC68B1F-9E93-D240-C271-354B8C34A1B2}"/>
              </a:ext>
            </a:extLst>
          </p:cNvPr>
          <p:cNvSpPr>
            <a:spLocks noGrp="1"/>
          </p:cNvSpPr>
          <p:nvPr>
            <p:ph type="sldNum" sz="quarter" idx="5"/>
          </p:nvPr>
        </p:nvSpPr>
        <p:spPr/>
        <p:txBody>
          <a:bodyPr/>
          <a:lstStyle/>
          <a:p>
            <a:fld id="{AC155AF5-5685-4B74-856F-C03E07FB1CA3}" type="slidenum">
              <a:rPr lang="en-GB" smtClean="0"/>
              <a:t>1</a:t>
            </a:fld>
            <a:endParaRPr lang="en-GB"/>
          </a:p>
        </p:txBody>
      </p:sp>
    </p:spTree>
    <p:extLst>
      <p:ext uri="{BB962C8B-B14F-4D97-AF65-F5344CB8AC3E}">
        <p14:creationId xmlns:p14="http://schemas.microsoft.com/office/powerpoint/2010/main" val="3015646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AD3F9-03C2-9CC9-83A0-934443948E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9044A8-6616-5C1F-7F6D-FCA77A0EC4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506D0B-F56C-6B7F-0E6E-099DD84D7B3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ptos" panose="020B0004020202020204" pitchFamily="34" charset="0"/>
                <a:ea typeface="Aptos" panose="020B0004020202020204" pitchFamily="34" charset="0"/>
                <a:cs typeface="Times New Roman" panose="02020603050405020304" pitchFamily="18" charset="0"/>
              </a:rPr>
              <a:t>Underperforming heat pumps can often be due to poor installation or undersized systems.</a:t>
            </a:r>
            <a:br>
              <a:rPr lang="en-GB" sz="1200" dirty="0">
                <a:effectLst/>
                <a:latin typeface="Aptos" panose="020B0004020202020204" pitchFamily="34" charset="0"/>
                <a:ea typeface="Aptos" panose="020B0004020202020204" pitchFamily="34" charset="0"/>
                <a:cs typeface="Times New Roman" panose="02020603050405020304" pitchFamily="18" charset="0"/>
              </a:rPr>
            </a:br>
            <a:endParaRPr lang="en-GB" sz="12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ptos" panose="020B0004020202020204" pitchFamily="34" charset="0"/>
                <a:ea typeface="Aptos" panose="020B0004020202020204" pitchFamily="34" charset="0"/>
                <a:cs typeface="Times New Roman" panose="02020603050405020304" pitchFamily="18" charset="0"/>
              </a:rPr>
              <a:t>https://www.ecotricity.co.uk/our-news/2026/new-report-exposes-the-cold-hard-truth-about-heat-pumps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a:extLst>
              <a:ext uri="{FF2B5EF4-FFF2-40B4-BE49-F238E27FC236}">
                <a16:creationId xmlns:a16="http://schemas.microsoft.com/office/drawing/2014/main" id="{29E5EDA0-CC3B-7146-1E98-96C5DBF271C4}"/>
              </a:ext>
            </a:extLst>
          </p:cNvPr>
          <p:cNvSpPr>
            <a:spLocks noGrp="1"/>
          </p:cNvSpPr>
          <p:nvPr>
            <p:ph type="sldNum" sz="quarter" idx="5"/>
          </p:nvPr>
        </p:nvSpPr>
        <p:spPr/>
        <p:txBody>
          <a:bodyPr/>
          <a:lstStyle/>
          <a:p>
            <a:fld id="{AC155AF5-5685-4B74-856F-C03E07FB1CA3}" type="slidenum">
              <a:rPr lang="en-GB" smtClean="0"/>
              <a:t>2</a:t>
            </a:fld>
            <a:endParaRPr lang="en-GB"/>
          </a:p>
        </p:txBody>
      </p:sp>
    </p:spTree>
    <p:extLst>
      <p:ext uri="{BB962C8B-B14F-4D97-AF65-F5344CB8AC3E}">
        <p14:creationId xmlns:p14="http://schemas.microsoft.com/office/powerpoint/2010/main" val="2476005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One issue is that, to exaggerate the effectiveness of heat pumps, sensible measures can be excluded from the assessment ignoring Fabric First.</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GB" dirty="0"/>
          </a:p>
        </p:txBody>
      </p:sp>
      <p:sp>
        <p:nvSpPr>
          <p:cNvPr id="4" name="Slide Number Placeholder 3"/>
          <p:cNvSpPr>
            <a:spLocks noGrp="1"/>
          </p:cNvSpPr>
          <p:nvPr>
            <p:ph type="sldNum" sz="quarter" idx="5"/>
          </p:nvPr>
        </p:nvSpPr>
        <p:spPr/>
        <p:txBody>
          <a:bodyPr/>
          <a:lstStyle/>
          <a:p>
            <a:fld id="{AC155AF5-5685-4B74-856F-C03E07FB1CA3}" type="slidenum">
              <a:rPr lang="en-GB" smtClean="0"/>
              <a:t>3</a:t>
            </a:fld>
            <a:endParaRPr lang="en-GB"/>
          </a:p>
        </p:txBody>
      </p:sp>
    </p:spTree>
    <p:extLst>
      <p:ext uri="{BB962C8B-B14F-4D97-AF65-F5344CB8AC3E}">
        <p14:creationId xmlns:p14="http://schemas.microsoft.com/office/powerpoint/2010/main" val="3950209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485AB-9ECC-CFC1-13C6-877EA9E176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916E32-B97D-0F68-063C-B3DA2B034C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5C6485-9B5D-27B5-D5AD-FC9C4CDF1E53}"/>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This approach reduces energy demand, lowers bills, and improves comfort by fixing the envelope first. </a:t>
            </a:r>
            <a:endParaRPr lang="en-GB" dirty="0"/>
          </a:p>
        </p:txBody>
      </p:sp>
      <p:sp>
        <p:nvSpPr>
          <p:cNvPr id="4" name="Slide Number Placeholder 3">
            <a:extLst>
              <a:ext uri="{FF2B5EF4-FFF2-40B4-BE49-F238E27FC236}">
                <a16:creationId xmlns:a16="http://schemas.microsoft.com/office/drawing/2014/main" id="{159F75AF-5D7B-AD0C-8555-E97AC7FC8FB7}"/>
              </a:ext>
            </a:extLst>
          </p:cNvPr>
          <p:cNvSpPr>
            <a:spLocks noGrp="1"/>
          </p:cNvSpPr>
          <p:nvPr>
            <p:ph type="sldNum" sz="quarter" idx="5"/>
          </p:nvPr>
        </p:nvSpPr>
        <p:spPr/>
        <p:txBody>
          <a:bodyPr/>
          <a:lstStyle/>
          <a:p>
            <a:fld id="{AC155AF5-5685-4B74-856F-C03E07FB1CA3}" type="slidenum">
              <a:rPr lang="en-GB" smtClean="0"/>
              <a:t>4</a:t>
            </a:fld>
            <a:endParaRPr lang="en-GB"/>
          </a:p>
        </p:txBody>
      </p:sp>
    </p:spTree>
    <p:extLst>
      <p:ext uri="{BB962C8B-B14F-4D97-AF65-F5344CB8AC3E}">
        <p14:creationId xmlns:p14="http://schemas.microsoft.com/office/powerpoint/2010/main" val="1242220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1952B-82B0-993E-25D2-A276C20C31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D94F79-10B7-65E1-9687-20DC85B208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82FC92-FAF4-F1F3-7B26-A9DA0CCF71A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key weak spot for that are the windows and that is often the source of most of the lost heat.  </a:t>
            </a:r>
          </a:p>
          <a:p>
            <a:endParaRPr lang="en-GB" dirty="0"/>
          </a:p>
        </p:txBody>
      </p:sp>
      <p:sp>
        <p:nvSpPr>
          <p:cNvPr id="4" name="Slide Number Placeholder 3">
            <a:extLst>
              <a:ext uri="{FF2B5EF4-FFF2-40B4-BE49-F238E27FC236}">
                <a16:creationId xmlns:a16="http://schemas.microsoft.com/office/drawing/2014/main" id="{7E031E5E-7C54-290A-20FF-F232BC49B443}"/>
              </a:ext>
            </a:extLst>
          </p:cNvPr>
          <p:cNvSpPr>
            <a:spLocks noGrp="1"/>
          </p:cNvSpPr>
          <p:nvPr>
            <p:ph type="sldNum" sz="quarter" idx="5"/>
          </p:nvPr>
        </p:nvSpPr>
        <p:spPr/>
        <p:txBody>
          <a:bodyPr/>
          <a:lstStyle/>
          <a:p>
            <a:fld id="{AC155AF5-5685-4B74-856F-C03E07FB1CA3}" type="slidenum">
              <a:rPr lang="en-GB" smtClean="0"/>
              <a:t>5</a:t>
            </a:fld>
            <a:endParaRPr lang="en-GB"/>
          </a:p>
        </p:txBody>
      </p:sp>
    </p:spTree>
    <p:extLst>
      <p:ext uri="{BB962C8B-B14F-4D97-AF65-F5344CB8AC3E}">
        <p14:creationId xmlns:p14="http://schemas.microsoft.com/office/powerpoint/2010/main" val="1795781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BCB5D-3AF9-D8FD-B204-11A7A379F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F3BC38-04A0-0403-20D7-4527C1359F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50C885-75BA-C7D9-B6EF-371A97E481E6}"/>
              </a:ext>
            </a:extLst>
          </p:cNvPr>
          <p:cNvSpPr>
            <a:spLocks noGrp="1"/>
          </p:cNvSpPr>
          <p:nvPr>
            <p:ph type="body" idx="1"/>
          </p:nvPr>
        </p:nvSpPr>
        <p:spPr/>
        <p:txBody>
          <a:bodyPr/>
          <a:lstStyle/>
          <a:p>
            <a:r>
              <a:rPr lang="en-GB" sz="1200" dirty="0"/>
              <a:t>Low-e triple is a costly solution that does not have the flexibility of dynamic shading. Beneficial solar gain in the heating season is blocked by the glazing whereas the shading can be raised to provide free heating solar energy. In the cooling season the glazing traps heat inside the room whereas the dynamic external shading intercepts most of it before it reaches the glass </a:t>
            </a:r>
            <a:endParaRPr lang="en-GB" dirty="0"/>
          </a:p>
        </p:txBody>
      </p:sp>
      <p:sp>
        <p:nvSpPr>
          <p:cNvPr id="4" name="Slide Number Placeholder 3">
            <a:extLst>
              <a:ext uri="{FF2B5EF4-FFF2-40B4-BE49-F238E27FC236}">
                <a16:creationId xmlns:a16="http://schemas.microsoft.com/office/drawing/2014/main" id="{C612FB56-8128-FAA2-5C17-A338F4E98B20}"/>
              </a:ext>
            </a:extLst>
          </p:cNvPr>
          <p:cNvSpPr>
            <a:spLocks noGrp="1"/>
          </p:cNvSpPr>
          <p:nvPr>
            <p:ph type="sldNum" sz="quarter" idx="5"/>
          </p:nvPr>
        </p:nvSpPr>
        <p:spPr/>
        <p:txBody>
          <a:bodyPr/>
          <a:lstStyle/>
          <a:p>
            <a:fld id="{AC155AF5-5685-4B74-856F-C03E07FB1CA3}" type="slidenum">
              <a:rPr lang="en-GB" smtClean="0"/>
              <a:t>6</a:t>
            </a:fld>
            <a:endParaRPr lang="en-GB"/>
          </a:p>
        </p:txBody>
      </p:sp>
    </p:spTree>
    <p:extLst>
      <p:ext uri="{BB962C8B-B14F-4D97-AF65-F5344CB8AC3E}">
        <p14:creationId xmlns:p14="http://schemas.microsoft.com/office/powerpoint/2010/main" val="24718961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Salford University Energy House has enabled their team to be able to maintain constant weather conditions to accurately assess heat loss performance. To assess the fabric first shading benefit the BBSA has utilised the facilities to test shading for winter heat retention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5FBD3E0-DDC0-4297-A024-463C0F58B5DF}" type="slidenum">
              <a:rPr lang="en-GB" smtClean="0"/>
              <a:t>7</a:t>
            </a:fld>
            <a:endParaRPr lang="en-GB"/>
          </a:p>
        </p:txBody>
      </p:sp>
    </p:spTree>
    <p:extLst>
      <p:ext uri="{BB962C8B-B14F-4D97-AF65-F5344CB8AC3E}">
        <p14:creationId xmlns:p14="http://schemas.microsoft.com/office/powerpoint/2010/main" val="14772987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Heat loss in winter and the need to control the dynamic air-flow creating most of that loss can be controlled by shading reducing the cost of heat pump generated energy </a:t>
            </a:r>
          </a:p>
          <a:p>
            <a:endParaRPr lang="en-GB" dirty="0"/>
          </a:p>
        </p:txBody>
      </p:sp>
      <p:sp>
        <p:nvSpPr>
          <p:cNvPr id="4" name="Slide Number Placeholder 3"/>
          <p:cNvSpPr>
            <a:spLocks noGrp="1"/>
          </p:cNvSpPr>
          <p:nvPr>
            <p:ph type="sldNum" sz="quarter" idx="5"/>
          </p:nvPr>
        </p:nvSpPr>
        <p:spPr/>
        <p:txBody>
          <a:bodyPr/>
          <a:lstStyle/>
          <a:p>
            <a:fld id="{25FBD3E0-DDC0-4297-A024-463C0F58B5DF}" type="slidenum">
              <a:rPr lang="en-GB" smtClean="0"/>
              <a:t>8</a:t>
            </a:fld>
            <a:endParaRPr lang="en-GB"/>
          </a:p>
        </p:txBody>
      </p:sp>
    </p:spTree>
    <p:extLst>
      <p:ext uri="{BB962C8B-B14F-4D97-AF65-F5344CB8AC3E}">
        <p14:creationId xmlns:p14="http://schemas.microsoft.com/office/powerpoint/2010/main" val="2656043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2F63C-D70A-ADA0-C908-EE0B9C115D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E29013-1A1D-0AE7-4966-E678C227CA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227082-DE2B-C091-2D53-8102FFEB344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It has been proven that appropriate shading with low-e double glazing can reduce heat loss by as much as 35% with no energy running cost, an investment that will be more quickly be recovered than the cost of the Heat Pump. </a:t>
            </a:r>
          </a:p>
          <a:p>
            <a:endParaRPr lang="en-GB" dirty="0"/>
          </a:p>
        </p:txBody>
      </p:sp>
      <p:sp>
        <p:nvSpPr>
          <p:cNvPr id="4" name="Slide Number Placeholder 3">
            <a:extLst>
              <a:ext uri="{FF2B5EF4-FFF2-40B4-BE49-F238E27FC236}">
                <a16:creationId xmlns:a16="http://schemas.microsoft.com/office/drawing/2014/main" id="{8E7ACD7B-008C-48EF-5607-58376D437511}"/>
              </a:ext>
            </a:extLst>
          </p:cNvPr>
          <p:cNvSpPr>
            <a:spLocks noGrp="1"/>
          </p:cNvSpPr>
          <p:nvPr>
            <p:ph type="sldNum" sz="quarter" idx="5"/>
          </p:nvPr>
        </p:nvSpPr>
        <p:spPr/>
        <p:txBody>
          <a:bodyPr/>
          <a:lstStyle/>
          <a:p>
            <a:fld id="{AC155AF5-5685-4B74-856F-C03E07FB1CA3}" type="slidenum">
              <a:rPr lang="en-GB" smtClean="0"/>
              <a:t>9</a:t>
            </a:fld>
            <a:endParaRPr lang="en-GB"/>
          </a:p>
        </p:txBody>
      </p:sp>
    </p:spTree>
    <p:extLst>
      <p:ext uri="{BB962C8B-B14F-4D97-AF65-F5344CB8AC3E}">
        <p14:creationId xmlns:p14="http://schemas.microsoft.com/office/powerpoint/2010/main" val="2421504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208ED-A411-F3C4-8F70-582AA50342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505C49-137E-237C-36B1-CDF906932C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C0CB90-AA53-AFB7-41FD-2196D5E40BC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Whilst internal blinds and shutters with frames to prevent loss at the edges are the usual option external shading such as shutters or zip screens will have a similar performance in creating a Fabric First barrier of air between the glass and blind reducing that loss. </a:t>
            </a:r>
          </a:p>
          <a:p>
            <a:endParaRPr lang="en-GB" dirty="0"/>
          </a:p>
        </p:txBody>
      </p:sp>
      <p:sp>
        <p:nvSpPr>
          <p:cNvPr id="4" name="Slide Number Placeholder 3">
            <a:extLst>
              <a:ext uri="{FF2B5EF4-FFF2-40B4-BE49-F238E27FC236}">
                <a16:creationId xmlns:a16="http://schemas.microsoft.com/office/drawing/2014/main" id="{D187D448-46EB-CCAF-8324-0CA4795F3963}"/>
              </a:ext>
            </a:extLst>
          </p:cNvPr>
          <p:cNvSpPr>
            <a:spLocks noGrp="1"/>
          </p:cNvSpPr>
          <p:nvPr>
            <p:ph type="sldNum" sz="quarter" idx="5"/>
          </p:nvPr>
        </p:nvSpPr>
        <p:spPr/>
        <p:txBody>
          <a:bodyPr/>
          <a:lstStyle/>
          <a:p>
            <a:fld id="{AC155AF5-5685-4B74-856F-C03E07FB1CA3}" type="slidenum">
              <a:rPr lang="en-GB" smtClean="0"/>
              <a:t>10</a:t>
            </a:fld>
            <a:endParaRPr lang="en-GB"/>
          </a:p>
        </p:txBody>
      </p:sp>
    </p:spTree>
    <p:extLst>
      <p:ext uri="{BB962C8B-B14F-4D97-AF65-F5344CB8AC3E}">
        <p14:creationId xmlns:p14="http://schemas.microsoft.com/office/powerpoint/2010/main" val="334559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F18EA-48B5-FE5F-113A-9E82B6B010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AAA081-B6AD-20A5-63B3-D3C9D13E2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4F7296-3D4F-999E-9780-FD36A594F103}"/>
              </a:ext>
            </a:extLst>
          </p:cNvPr>
          <p:cNvSpPr>
            <a:spLocks noGrp="1"/>
          </p:cNvSpPr>
          <p:nvPr>
            <p:ph type="body" idx="1"/>
          </p:nvPr>
        </p:nvSpPr>
        <p:spPr/>
        <p:txBody>
          <a:bodyPr/>
          <a:lstStyle/>
          <a:p>
            <a:r>
              <a:rPr lang="en-GB" sz="1800" dirty="0">
                <a:effectLst/>
                <a:latin typeface="Aptos" panose="020B0004020202020204" pitchFamily="34" charset="0"/>
                <a:ea typeface="Aptos" panose="020B0004020202020204" pitchFamily="34" charset="0"/>
                <a:cs typeface="Times New Roman" panose="02020603050405020304" pitchFamily="18" charset="0"/>
              </a:rPr>
              <a:t>Using energy consuming heat pumps, no matter how low the off peak tariff, is costing considerably more than closing the shading as that action does not use energy. </a:t>
            </a:r>
            <a:endParaRPr lang="en-GB" dirty="0"/>
          </a:p>
        </p:txBody>
      </p:sp>
      <p:sp>
        <p:nvSpPr>
          <p:cNvPr id="4" name="Slide Number Placeholder 3">
            <a:extLst>
              <a:ext uri="{FF2B5EF4-FFF2-40B4-BE49-F238E27FC236}">
                <a16:creationId xmlns:a16="http://schemas.microsoft.com/office/drawing/2014/main" id="{34462D63-A6AE-CD8F-F8A1-EA7400AEF8A0}"/>
              </a:ext>
            </a:extLst>
          </p:cNvPr>
          <p:cNvSpPr>
            <a:spLocks noGrp="1"/>
          </p:cNvSpPr>
          <p:nvPr>
            <p:ph type="sldNum" sz="quarter" idx="5"/>
          </p:nvPr>
        </p:nvSpPr>
        <p:spPr/>
        <p:txBody>
          <a:bodyPr/>
          <a:lstStyle/>
          <a:p>
            <a:fld id="{AC155AF5-5685-4B74-856F-C03E07FB1CA3}" type="slidenum">
              <a:rPr lang="en-GB" smtClean="0"/>
              <a:t>11</a:t>
            </a:fld>
            <a:endParaRPr lang="en-GB"/>
          </a:p>
        </p:txBody>
      </p:sp>
    </p:spTree>
    <p:extLst>
      <p:ext uri="{BB962C8B-B14F-4D97-AF65-F5344CB8AC3E}">
        <p14:creationId xmlns:p14="http://schemas.microsoft.com/office/powerpoint/2010/main" val="3558614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C9B74-B1EF-ED84-E251-D30EFE1531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F33336-55AC-7BD1-63F3-E976F3D636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B8ED48-AE3B-236D-E286-2D358991EAD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If your heat pump is underperforming shading is a solution to consider. If thinking of installing one consider the Fabric First principal of insulating the glazing with shading .</a:t>
            </a:r>
          </a:p>
          <a:p>
            <a:endParaRPr lang="en-GB" dirty="0"/>
          </a:p>
        </p:txBody>
      </p:sp>
      <p:sp>
        <p:nvSpPr>
          <p:cNvPr id="4" name="Slide Number Placeholder 3">
            <a:extLst>
              <a:ext uri="{FF2B5EF4-FFF2-40B4-BE49-F238E27FC236}">
                <a16:creationId xmlns:a16="http://schemas.microsoft.com/office/drawing/2014/main" id="{02506C0E-F1D6-C6C7-B326-47CD586C0564}"/>
              </a:ext>
            </a:extLst>
          </p:cNvPr>
          <p:cNvSpPr>
            <a:spLocks noGrp="1"/>
          </p:cNvSpPr>
          <p:nvPr>
            <p:ph type="sldNum" sz="quarter" idx="5"/>
          </p:nvPr>
        </p:nvSpPr>
        <p:spPr/>
        <p:txBody>
          <a:bodyPr/>
          <a:lstStyle/>
          <a:p>
            <a:fld id="{AC155AF5-5685-4B74-856F-C03E07FB1CA3}" type="slidenum">
              <a:rPr lang="en-GB" smtClean="0"/>
              <a:t>12</a:t>
            </a:fld>
            <a:endParaRPr lang="en-GB"/>
          </a:p>
        </p:txBody>
      </p:sp>
    </p:spTree>
    <p:extLst>
      <p:ext uri="{BB962C8B-B14F-4D97-AF65-F5344CB8AC3E}">
        <p14:creationId xmlns:p14="http://schemas.microsoft.com/office/powerpoint/2010/main" val="6905332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Firstly overheating has been identified by the Climate Change Committee as one of 8 crucial mitigation measures that are necessary to achieve their goals. Significantly they identify that when shading measures are overlooked the cost of provision post contract can be as high as </a:t>
            </a:r>
            <a:r>
              <a:rPr lang="en-GB"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3.5</a:t>
            </a:r>
            <a:r>
              <a:rPr lang="en-GB" sz="1800" dirty="0">
                <a:effectLst/>
                <a:latin typeface="Calibri" panose="020F0502020204030204" pitchFamily="34" charset="0"/>
                <a:ea typeface="Calibri" panose="020F0502020204030204" pitchFamily="34" charset="0"/>
                <a:cs typeface="Times New Roman" panose="02020603050405020304" pitchFamily="18" charset="0"/>
              </a:rPr>
              <a:t> times as much.</a:t>
            </a:r>
          </a:p>
          <a:p>
            <a:endParaRPr lang="en-GB" dirty="0"/>
          </a:p>
        </p:txBody>
      </p:sp>
      <p:sp>
        <p:nvSpPr>
          <p:cNvPr id="4" name="Slide Number Placeholder 3"/>
          <p:cNvSpPr>
            <a:spLocks noGrp="1"/>
          </p:cNvSpPr>
          <p:nvPr>
            <p:ph type="sldNum" sz="quarter" idx="5"/>
          </p:nvPr>
        </p:nvSpPr>
        <p:spPr/>
        <p:txBody>
          <a:bodyPr/>
          <a:lstStyle/>
          <a:p>
            <a:fld id="{25FBD3E0-DDC0-4297-A024-463C0F58B5DF}" type="slidenum">
              <a:rPr lang="en-GB" smtClean="0"/>
              <a:t>13</a:t>
            </a:fld>
            <a:endParaRPr lang="en-GB"/>
          </a:p>
        </p:txBody>
      </p:sp>
    </p:spTree>
    <p:extLst>
      <p:ext uri="{BB962C8B-B14F-4D97-AF65-F5344CB8AC3E}">
        <p14:creationId xmlns:p14="http://schemas.microsoft.com/office/powerpoint/2010/main" val="316039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Part O of the Building regs. Defines that passive measures (dynamic blinds and shutters) must be considered before mechanical cooling. </a:t>
            </a:r>
          </a:p>
          <a:p>
            <a:endParaRPr lang="en-GB" dirty="0"/>
          </a:p>
        </p:txBody>
      </p:sp>
      <p:sp>
        <p:nvSpPr>
          <p:cNvPr id="4" name="Slide Number Placeholder 3"/>
          <p:cNvSpPr>
            <a:spLocks noGrp="1"/>
          </p:cNvSpPr>
          <p:nvPr>
            <p:ph type="sldNum" sz="quarter" idx="5"/>
          </p:nvPr>
        </p:nvSpPr>
        <p:spPr/>
        <p:txBody>
          <a:bodyPr/>
          <a:lstStyle/>
          <a:p>
            <a:fld id="{25FBD3E0-DDC0-4297-A024-463C0F58B5DF}" type="slidenum">
              <a:rPr lang="en-GB" smtClean="0"/>
              <a:t>14</a:t>
            </a:fld>
            <a:endParaRPr lang="en-GB"/>
          </a:p>
        </p:txBody>
      </p:sp>
    </p:spTree>
    <p:extLst>
      <p:ext uri="{BB962C8B-B14F-4D97-AF65-F5344CB8AC3E}">
        <p14:creationId xmlns:p14="http://schemas.microsoft.com/office/powerpoint/2010/main" val="1264467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6CCC9-46F7-251B-53E0-72B6DCC322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73B4B6A-10F3-CD5D-5F52-7DF642F662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D17133C-8F30-8ABF-3382-7E353F8347A1}"/>
              </a:ext>
            </a:extLst>
          </p:cNvPr>
          <p:cNvSpPr>
            <a:spLocks noGrp="1"/>
          </p:cNvSpPr>
          <p:nvPr>
            <p:ph type="dt" sz="half" idx="10"/>
          </p:nvPr>
        </p:nvSpPr>
        <p:spPr/>
        <p:txBody>
          <a:bodyPr/>
          <a:lstStyle/>
          <a:p>
            <a:fld id="{B8DA7B96-5564-4347-BCBB-F927C128E4C3}" type="datetimeFigureOut">
              <a:rPr lang="en-GB" smtClean="0"/>
              <a:t>07/05/2026</a:t>
            </a:fld>
            <a:endParaRPr lang="en-GB"/>
          </a:p>
        </p:txBody>
      </p:sp>
      <p:sp>
        <p:nvSpPr>
          <p:cNvPr id="5" name="Footer Placeholder 4">
            <a:extLst>
              <a:ext uri="{FF2B5EF4-FFF2-40B4-BE49-F238E27FC236}">
                <a16:creationId xmlns:a16="http://schemas.microsoft.com/office/drawing/2014/main" id="{3A39F78E-0632-A65E-E99F-2BDE97ECB9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E2CE75-C3F3-C201-7642-87F7B3A8A720}"/>
              </a:ext>
            </a:extLst>
          </p:cNvPr>
          <p:cNvSpPr>
            <a:spLocks noGrp="1"/>
          </p:cNvSpPr>
          <p:nvPr>
            <p:ph type="sldNum" sz="quarter" idx="12"/>
          </p:nvPr>
        </p:nvSpPr>
        <p:spPr/>
        <p:txBody>
          <a:bodyPr/>
          <a:lstStyle/>
          <a:p>
            <a:fld id="{632EC184-2F86-43EC-899C-06244D132B79}" type="slidenum">
              <a:rPr lang="en-GB" smtClean="0"/>
              <a:t>‹#›</a:t>
            </a:fld>
            <a:endParaRPr lang="en-GB"/>
          </a:p>
        </p:txBody>
      </p:sp>
    </p:spTree>
    <p:extLst>
      <p:ext uri="{BB962C8B-B14F-4D97-AF65-F5344CB8AC3E}">
        <p14:creationId xmlns:p14="http://schemas.microsoft.com/office/powerpoint/2010/main" val="3015574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839BF-5B1E-BB0D-3CF9-64CEB19D83C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9713D1F-39EE-A153-1356-9DE619173F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4B6A06D-5820-EED6-C680-113E39FD7816}"/>
              </a:ext>
            </a:extLst>
          </p:cNvPr>
          <p:cNvSpPr>
            <a:spLocks noGrp="1"/>
          </p:cNvSpPr>
          <p:nvPr>
            <p:ph type="dt" sz="half" idx="10"/>
          </p:nvPr>
        </p:nvSpPr>
        <p:spPr/>
        <p:txBody>
          <a:bodyPr/>
          <a:lstStyle/>
          <a:p>
            <a:fld id="{B8DA7B96-5564-4347-BCBB-F927C128E4C3}" type="datetimeFigureOut">
              <a:rPr lang="en-GB" smtClean="0"/>
              <a:t>07/05/2026</a:t>
            </a:fld>
            <a:endParaRPr lang="en-GB"/>
          </a:p>
        </p:txBody>
      </p:sp>
      <p:sp>
        <p:nvSpPr>
          <p:cNvPr id="5" name="Footer Placeholder 4">
            <a:extLst>
              <a:ext uri="{FF2B5EF4-FFF2-40B4-BE49-F238E27FC236}">
                <a16:creationId xmlns:a16="http://schemas.microsoft.com/office/drawing/2014/main" id="{E8A5E84F-7AC7-CCA7-CEF9-CC96B5AE21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F804D0-6762-DDCD-700C-8CF130DF0FAF}"/>
              </a:ext>
            </a:extLst>
          </p:cNvPr>
          <p:cNvSpPr>
            <a:spLocks noGrp="1"/>
          </p:cNvSpPr>
          <p:nvPr>
            <p:ph type="sldNum" sz="quarter" idx="12"/>
          </p:nvPr>
        </p:nvSpPr>
        <p:spPr/>
        <p:txBody>
          <a:bodyPr/>
          <a:lstStyle/>
          <a:p>
            <a:fld id="{632EC184-2F86-43EC-899C-06244D132B79}" type="slidenum">
              <a:rPr lang="en-GB" smtClean="0"/>
              <a:t>‹#›</a:t>
            </a:fld>
            <a:endParaRPr lang="en-GB"/>
          </a:p>
        </p:txBody>
      </p:sp>
    </p:spTree>
    <p:extLst>
      <p:ext uri="{BB962C8B-B14F-4D97-AF65-F5344CB8AC3E}">
        <p14:creationId xmlns:p14="http://schemas.microsoft.com/office/powerpoint/2010/main" val="2434214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CB77F-1FB7-1D08-463C-E1A486DBFC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EAA7860-9B1D-12E3-45F7-4CBAFE94E63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E6976B-FBBA-EAAE-4F07-2E5B5106D82C}"/>
              </a:ext>
            </a:extLst>
          </p:cNvPr>
          <p:cNvSpPr>
            <a:spLocks noGrp="1"/>
          </p:cNvSpPr>
          <p:nvPr>
            <p:ph type="dt" sz="half" idx="10"/>
          </p:nvPr>
        </p:nvSpPr>
        <p:spPr/>
        <p:txBody>
          <a:bodyPr/>
          <a:lstStyle/>
          <a:p>
            <a:fld id="{B8DA7B96-5564-4347-BCBB-F927C128E4C3}" type="datetimeFigureOut">
              <a:rPr lang="en-GB" smtClean="0"/>
              <a:t>07/05/2026</a:t>
            </a:fld>
            <a:endParaRPr lang="en-GB"/>
          </a:p>
        </p:txBody>
      </p:sp>
      <p:sp>
        <p:nvSpPr>
          <p:cNvPr id="5" name="Footer Placeholder 4">
            <a:extLst>
              <a:ext uri="{FF2B5EF4-FFF2-40B4-BE49-F238E27FC236}">
                <a16:creationId xmlns:a16="http://schemas.microsoft.com/office/drawing/2014/main" id="{95984C92-949B-764C-9EB7-CDF4FBB1A69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45E6D2-DFD3-F2E4-AC0C-804B5D5BD9FE}"/>
              </a:ext>
            </a:extLst>
          </p:cNvPr>
          <p:cNvSpPr>
            <a:spLocks noGrp="1"/>
          </p:cNvSpPr>
          <p:nvPr>
            <p:ph type="sldNum" sz="quarter" idx="12"/>
          </p:nvPr>
        </p:nvSpPr>
        <p:spPr/>
        <p:txBody>
          <a:bodyPr/>
          <a:lstStyle/>
          <a:p>
            <a:fld id="{632EC184-2F86-43EC-899C-06244D132B79}" type="slidenum">
              <a:rPr lang="en-GB" smtClean="0"/>
              <a:t>‹#›</a:t>
            </a:fld>
            <a:endParaRPr lang="en-GB"/>
          </a:p>
        </p:txBody>
      </p:sp>
    </p:spTree>
    <p:extLst>
      <p:ext uri="{BB962C8B-B14F-4D97-AF65-F5344CB8AC3E}">
        <p14:creationId xmlns:p14="http://schemas.microsoft.com/office/powerpoint/2010/main" val="888325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22B1F-EA79-51CE-E3FF-32AA3A27A95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941C4D9-A09F-73B3-1B1B-8AD505C37F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16E9940-7B60-611E-5CD2-8057B272D55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F9C7BBD-F1F5-7304-0CF2-2CEE4B64943F}"/>
              </a:ext>
            </a:extLst>
          </p:cNvPr>
          <p:cNvSpPr>
            <a:spLocks noGrp="1"/>
          </p:cNvSpPr>
          <p:nvPr>
            <p:ph type="dt" sz="half" idx="10"/>
          </p:nvPr>
        </p:nvSpPr>
        <p:spPr/>
        <p:txBody>
          <a:bodyPr/>
          <a:lstStyle/>
          <a:p>
            <a:fld id="{B8DA7B96-5564-4347-BCBB-F927C128E4C3}" type="datetimeFigureOut">
              <a:rPr lang="en-GB" smtClean="0"/>
              <a:t>07/05/2026</a:t>
            </a:fld>
            <a:endParaRPr lang="en-GB"/>
          </a:p>
        </p:txBody>
      </p:sp>
      <p:sp>
        <p:nvSpPr>
          <p:cNvPr id="6" name="Footer Placeholder 5">
            <a:extLst>
              <a:ext uri="{FF2B5EF4-FFF2-40B4-BE49-F238E27FC236}">
                <a16:creationId xmlns:a16="http://schemas.microsoft.com/office/drawing/2014/main" id="{59A0C1D8-3E4E-4314-96C1-DB345B8A322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1CC23EE-3B4A-0B42-BCB0-36B1635723E3}"/>
              </a:ext>
            </a:extLst>
          </p:cNvPr>
          <p:cNvSpPr>
            <a:spLocks noGrp="1"/>
          </p:cNvSpPr>
          <p:nvPr>
            <p:ph type="sldNum" sz="quarter" idx="12"/>
          </p:nvPr>
        </p:nvSpPr>
        <p:spPr/>
        <p:txBody>
          <a:bodyPr/>
          <a:lstStyle/>
          <a:p>
            <a:fld id="{632EC184-2F86-43EC-899C-06244D132B79}" type="slidenum">
              <a:rPr lang="en-GB" smtClean="0"/>
              <a:t>‹#›</a:t>
            </a:fld>
            <a:endParaRPr lang="en-GB"/>
          </a:p>
        </p:txBody>
      </p:sp>
    </p:spTree>
    <p:extLst>
      <p:ext uri="{BB962C8B-B14F-4D97-AF65-F5344CB8AC3E}">
        <p14:creationId xmlns:p14="http://schemas.microsoft.com/office/powerpoint/2010/main" val="1927785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13FB8-E391-25AB-8561-75A144DF0C3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B84491-02DF-CFD4-A45B-9AD0AE254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5037BA-8836-1F30-C50F-0904455427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E3BEA24-F492-272D-C4D8-3AEEDA9BA1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F22D1A-7980-6B4E-4AF9-47221BA47C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D2A7568-AAC0-2A38-0205-EA9EE087BA08}"/>
              </a:ext>
            </a:extLst>
          </p:cNvPr>
          <p:cNvSpPr>
            <a:spLocks noGrp="1"/>
          </p:cNvSpPr>
          <p:nvPr>
            <p:ph type="dt" sz="half" idx="10"/>
          </p:nvPr>
        </p:nvSpPr>
        <p:spPr/>
        <p:txBody>
          <a:bodyPr/>
          <a:lstStyle/>
          <a:p>
            <a:fld id="{B8DA7B96-5564-4347-BCBB-F927C128E4C3}" type="datetimeFigureOut">
              <a:rPr lang="en-GB" smtClean="0"/>
              <a:t>07/05/2026</a:t>
            </a:fld>
            <a:endParaRPr lang="en-GB"/>
          </a:p>
        </p:txBody>
      </p:sp>
      <p:sp>
        <p:nvSpPr>
          <p:cNvPr id="8" name="Footer Placeholder 7">
            <a:extLst>
              <a:ext uri="{FF2B5EF4-FFF2-40B4-BE49-F238E27FC236}">
                <a16:creationId xmlns:a16="http://schemas.microsoft.com/office/drawing/2014/main" id="{D7B83B7B-A28F-14EA-DA46-3B6083A9F9B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E35F1BD-2CA9-44BA-96DD-F71FFF097C6E}"/>
              </a:ext>
            </a:extLst>
          </p:cNvPr>
          <p:cNvSpPr>
            <a:spLocks noGrp="1"/>
          </p:cNvSpPr>
          <p:nvPr>
            <p:ph type="sldNum" sz="quarter" idx="12"/>
          </p:nvPr>
        </p:nvSpPr>
        <p:spPr/>
        <p:txBody>
          <a:bodyPr/>
          <a:lstStyle/>
          <a:p>
            <a:fld id="{632EC184-2F86-43EC-899C-06244D132B79}" type="slidenum">
              <a:rPr lang="en-GB" smtClean="0"/>
              <a:t>‹#›</a:t>
            </a:fld>
            <a:endParaRPr lang="en-GB"/>
          </a:p>
        </p:txBody>
      </p:sp>
    </p:spTree>
    <p:extLst>
      <p:ext uri="{BB962C8B-B14F-4D97-AF65-F5344CB8AC3E}">
        <p14:creationId xmlns:p14="http://schemas.microsoft.com/office/powerpoint/2010/main" val="3780709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662F8-8E2F-E863-E57F-E78DE76B9BC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9CD504D-B157-4EA5-36C0-4216C3D5006F}"/>
              </a:ext>
            </a:extLst>
          </p:cNvPr>
          <p:cNvSpPr>
            <a:spLocks noGrp="1"/>
          </p:cNvSpPr>
          <p:nvPr>
            <p:ph type="dt" sz="half" idx="10"/>
          </p:nvPr>
        </p:nvSpPr>
        <p:spPr/>
        <p:txBody>
          <a:bodyPr/>
          <a:lstStyle/>
          <a:p>
            <a:fld id="{B8DA7B96-5564-4347-BCBB-F927C128E4C3}" type="datetimeFigureOut">
              <a:rPr lang="en-GB" smtClean="0"/>
              <a:t>07/05/2026</a:t>
            </a:fld>
            <a:endParaRPr lang="en-GB"/>
          </a:p>
        </p:txBody>
      </p:sp>
      <p:sp>
        <p:nvSpPr>
          <p:cNvPr id="4" name="Footer Placeholder 3">
            <a:extLst>
              <a:ext uri="{FF2B5EF4-FFF2-40B4-BE49-F238E27FC236}">
                <a16:creationId xmlns:a16="http://schemas.microsoft.com/office/drawing/2014/main" id="{267B5147-ECC8-D75F-FD66-9E04C6219B2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44CDA4F-DF26-49F1-A246-5BB62D103A3F}"/>
              </a:ext>
            </a:extLst>
          </p:cNvPr>
          <p:cNvSpPr>
            <a:spLocks noGrp="1"/>
          </p:cNvSpPr>
          <p:nvPr>
            <p:ph type="sldNum" sz="quarter" idx="12"/>
          </p:nvPr>
        </p:nvSpPr>
        <p:spPr/>
        <p:txBody>
          <a:bodyPr/>
          <a:lstStyle/>
          <a:p>
            <a:fld id="{632EC184-2F86-43EC-899C-06244D132B79}" type="slidenum">
              <a:rPr lang="en-GB" smtClean="0"/>
              <a:t>‹#›</a:t>
            </a:fld>
            <a:endParaRPr lang="en-GB"/>
          </a:p>
        </p:txBody>
      </p:sp>
    </p:spTree>
    <p:extLst>
      <p:ext uri="{BB962C8B-B14F-4D97-AF65-F5344CB8AC3E}">
        <p14:creationId xmlns:p14="http://schemas.microsoft.com/office/powerpoint/2010/main" val="3596550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26B99B-1792-112B-2C0F-32D8F0D0AA47}"/>
              </a:ext>
            </a:extLst>
          </p:cNvPr>
          <p:cNvSpPr>
            <a:spLocks noGrp="1"/>
          </p:cNvSpPr>
          <p:nvPr>
            <p:ph type="dt" sz="half" idx="10"/>
          </p:nvPr>
        </p:nvSpPr>
        <p:spPr/>
        <p:txBody>
          <a:bodyPr/>
          <a:lstStyle/>
          <a:p>
            <a:fld id="{B8DA7B96-5564-4347-BCBB-F927C128E4C3}" type="datetimeFigureOut">
              <a:rPr lang="en-GB" smtClean="0"/>
              <a:t>07/05/2026</a:t>
            </a:fld>
            <a:endParaRPr lang="en-GB"/>
          </a:p>
        </p:txBody>
      </p:sp>
      <p:sp>
        <p:nvSpPr>
          <p:cNvPr id="3" name="Footer Placeholder 2">
            <a:extLst>
              <a:ext uri="{FF2B5EF4-FFF2-40B4-BE49-F238E27FC236}">
                <a16:creationId xmlns:a16="http://schemas.microsoft.com/office/drawing/2014/main" id="{CDFB017C-0A6E-AD05-80C6-5A85C0E5666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485A54B-CFF9-CD5C-2421-A4306435C1CB}"/>
              </a:ext>
            </a:extLst>
          </p:cNvPr>
          <p:cNvSpPr>
            <a:spLocks noGrp="1"/>
          </p:cNvSpPr>
          <p:nvPr>
            <p:ph type="sldNum" sz="quarter" idx="12"/>
          </p:nvPr>
        </p:nvSpPr>
        <p:spPr/>
        <p:txBody>
          <a:bodyPr/>
          <a:lstStyle/>
          <a:p>
            <a:fld id="{632EC184-2F86-43EC-899C-06244D132B79}" type="slidenum">
              <a:rPr lang="en-GB" smtClean="0"/>
              <a:t>‹#›</a:t>
            </a:fld>
            <a:endParaRPr lang="en-GB"/>
          </a:p>
        </p:txBody>
      </p:sp>
    </p:spTree>
    <p:extLst>
      <p:ext uri="{BB962C8B-B14F-4D97-AF65-F5344CB8AC3E}">
        <p14:creationId xmlns:p14="http://schemas.microsoft.com/office/powerpoint/2010/main" val="2566791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24AA4-33FA-F994-560E-0EEB824467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707B3F9-52FF-474C-4B83-6E990E0615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364B899-0BD4-9E48-8B37-8E81F0490F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AE496D-874C-08A3-EB33-F5B01B124D94}"/>
              </a:ext>
            </a:extLst>
          </p:cNvPr>
          <p:cNvSpPr>
            <a:spLocks noGrp="1"/>
          </p:cNvSpPr>
          <p:nvPr>
            <p:ph type="dt" sz="half" idx="10"/>
          </p:nvPr>
        </p:nvSpPr>
        <p:spPr/>
        <p:txBody>
          <a:bodyPr/>
          <a:lstStyle/>
          <a:p>
            <a:fld id="{B8DA7B96-5564-4347-BCBB-F927C128E4C3}" type="datetimeFigureOut">
              <a:rPr lang="en-GB" smtClean="0"/>
              <a:t>07/05/2026</a:t>
            </a:fld>
            <a:endParaRPr lang="en-GB"/>
          </a:p>
        </p:txBody>
      </p:sp>
      <p:sp>
        <p:nvSpPr>
          <p:cNvPr id="6" name="Footer Placeholder 5">
            <a:extLst>
              <a:ext uri="{FF2B5EF4-FFF2-40B4-BE49-F238E27FC236}">
                <a16:creationId xmlns:a16="http://schemas.microsoft.com/office/drawing/2014/main" id="{6FDF9063-89D3-3A1E-3CB8-290A66E3747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65349F7-7CD1-BA92-BD0C-1CCC56A7158F}"/>
              </a:ext>
            </a:extLst>
          </p:cNvPr>
          <p:cNvSpPr>
            <a:spLocks noGrp="1"/>
          </p:cNvSpPr>
          <p:nvPr>
            <p:ph type="sldNum" sz="quarter" idx="12"/>
          </p:nvPr>
        </p:nvSpPr>
        <p:spPr/>
        <p:txBody>
          <a:bodyPr/>
          <a:lstStyle/>
          <a:p>
            <a:fld id="{632EC184-2F86-43EC-899C-06244D132B79}" type="slidenum">
              <a:rPr lang="en-GB" smtClean="0"/>
              <a:t>‹#›</a:t>
            </a:fld>
            <a:endParaRPr lang="en-GB"/>
          </a:p>
        </p:txBody>
      </p:sp>
    </p:spTree>
    <p:extLst>
      <p:ext uri="{BB962C8B-B14F-4D97-AF65-F5344CB8AC3E}">
        <p14:creationId xmlns:p14="http://schemas.microsoft.com/office/powerpoint/2010/main" val="3870733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947C6-250E-650D-71DC-8003F6F2BF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FF3385-33B1-4F2F-5F0C-3A45B9E2C4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5511B23-D89B-9E3D-2638-2A25AD029E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727463-7CC1-C038-CEA8-672DF2143CA8}"/>
              </a:ext>
            </a:extLst>
          </p:cNvPr>
          <p:cNvSpPr>
            <a:spLocks noGrp="1"/>
          </p:cNvSpPr>
          <p:nvPr>
            <p:ph type="dt" sz="half" idx="10"/>
          </p:nvPr>
        </p:nvSpPr>
        <p:spPr/>
        <p:txBody>
          <a:bodyPr/>
          <a:lstStyle/>
          <a:p>
            <a:fld id="{B8DA7B96-5564-4347-BCBB-F927C128E4C3}" type="datetimeFigureOut">
              <a:rPr lang="en-GB" smtClean="0"/>
              <a:t>07/05/2026</a:t>
            </a:fld>
            <a:endParaRPr lang="en-GB"/>
          </a:p>
        </p:txBody>
      </p:sp>
      <p:sp>
        <p:nvSpPr>
          <p:cNvPr id="6" name="Footer Placeholder 5">
            <a:extLst>
              <a:ext uri="{FF2B5EF4-FFF2-40B4-BE49-F238E27FC236}">
                <a16:creationId xmlns:a16="http://schemas.microsoft.com/office/drawing/2014/main" id="{AA11368E-7C47-7A44-2223-8CB3F5F13C5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393C75E-87DE-E245-24B1-ABE74BCC4A4D}"/>
              </a:ext>
            </a:extLst>
          </p:cNvPr>
          <p:cNvSpPr>
            <a:spLocks noGrp="1"/>
          </p:cNvSpPr>
          <p:nvPr>
            <p:ph type="sldNum" sz="quarter" idx="12"/>
          </p:nvPr>
        </p:nvSpPr>
        <p:spPr/>
        <p:txBody>
          <a:bodyPr/>
          <a:lstStyle/>
          <a:p>
            <a:fld id="{632EC184-2F86-43EC-899C-06244D132B79}" type="slidenum">
              <a:rPr lang="en-GB" smtClean="0"/>
              <a:t>‹#›</a:t>
            </a:fld>
            <a:endParaRPr lang="en-GB"/>
          </a:p>
        </p:txBody>
      </p:sp>
    </p:spTree>
    <p:extLst>
      <p:ext uri="{BB962C8B-B14F-4D97-AF65-F5344CB8AC3E}">
        <p14:creationId xmlns:p14="http://schemas.microsoft.com/office/powerpoint/2010/main" val="4104433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EF4BE-8619-F56C-F23F-C7061F61D38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F58F09-74DB-E96D-C886-099D363BD1C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5D1270-866D-49E6-5E34-F01CFACCF42E}"/>
              </a:ext>
            </a:extLst>
          </p:cNvPr>
          <p:cNvSpPr>
            <a:spLocks noGrp="1"/>
          </p:cNvSpPr>
          <p:nvPr>
            <p:ph type="dt" sz="half" idx="10"/>
          </p:nvPr>
        </p:nvSpPr>
        <p:spPr/>
        <p:txBody>
          <a:bodyPr/>
          <a:lstStyle/>
          <a:p>
            <a:fld id="{B8DA7B96-5564-4347-BCBB-F927C128E4C3}" type="datetimeFigureOut">
              <a:rPr lang="en-GB" smtClean="0"/>
              <a:t>07/05/2026</a:t>
            </a:fld>
            <a:endParaRPr lang="en-GB"/>
          </a:p>
        </p:txBody>
      </p:sp>
      <p:sp>
        <p:nvSpPr>
          <p:cNvPr id="5" name="Footer Placeholder 4">
            <a:extLst>
              <a:ext uri="{FF2B5EF4-FFF2-40B4-BE49-F238E27FC236}">
                <a16:creationId xmlns:a16="http://schemas.microsoft.com/office/drawing/2014/main" id="{F647A8F9-171F-DE20-3060-6113915678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6F3B2CA-4E31-F16C-BC14-EAAB54048B5A}"/>
              </a:ext>
            </a:extLst>
          </p:cNvPr>
          <p:cNvSpPr>
            <a:spLocks noGrp="1"/>
          </p:cNvSpPr>
          <p:nvPr>
            <p:ph type="sldNum" sz="quarter" idx="12"/>
          </p:nvPr>
        </p:nvSpPr>
        <p:spPr/>
        <p:txBody>
          <a:bodyPr/>
          <a:lstStyle/>
          <a:p>
            <a:fld id="{632EC184-2F86-43EC-899C-06244D132B79}" type="slidenum">
              <a:rPr lang="en-GB" smtClean="0"/>
              <a:t>‹#›</a:t>
            </a:fld>
            <a:endParaRPr lang="en-GB"/>
          </a:p>
        </p:txBody>
      </p:sp>
    </p:spTree>
    <p:extLst>
      <p:ext uri="{BB962C8B-B14F-4D97-AF65-F5344CB8AC3E}">
        <p14:creationId xmlns:p14="http://schemas.microsoft.com/office/powerpoint/2010/main" val="1396849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CA18C8-9F2A-12C2-C3DB-295680F18E9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9828C14-7246-2989-38D9-5747D41696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44E1280-99B0-653F-E636-77A0F987EF9A}"/>
              </a:ext>
            </a:extLst>
          </p:cNvPr>
          <p:cNvSpPr>
            <a:spLocks noGrp="1"/>
          </p:cNvSpPr>
          <p:nvPr>
            <p:ph type="dt" sz="half" idx="10"/>
          </p:nvPr>
        </p:nvSpPr>
        <p:spPr/>
        <p:txBody>
          <a:bodyPr/>
          <a:lstStyle/>
          <a:p>
            <a:fld id="{B8DA7B96-5564-4347-BCBB-F927C128E4C3}" type="datetimeFigureOut">
              <a:rPr lang="en-GB" smtClean="0"/>
              <a:t>07/05/2026</a:t>
            </a:fld>
            <a:endParaRPr lang="en-GB"/>
          </a:p>
        </p:txBody>
      </p:sp>
      <p:sp>
        <p:nvSpPr>
          <p:cNvPr id="5" name="Footer Placeholder 4">
            <a:extLst>
              <a:ext uri="{FF2B5EF4-FFF2-40B4-BE49-F238E27FC236}">
                <a16:creationId xmlns:a16="http://schemas.microsoft.com/office/drawing/2014/main" id="{22649D6B-CD2E-EC70-5CCF-2FCBB24804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EE96687-1BE0-BECC-595A-8375C1E47550}"/>
              </a:ext>
            </a:extLst>
          </p:cNvPr>
          <p:cNvSpPr>
            <a:spLocks noGrp="1"/>
          </p:cNvSpPr>
          <p:nvPr>
            <p:ph type="sldNum" sz="quarter" idx="12"/>
          </p:nvPr>
        </p:nvSpPr>
        <p:spPr/>
        <p:txBody>
          <a:bodyPr/>
          <a:lstStyle/>
          <a:p>
            <a:fld id="{632EC184-2F86-43EC-899C-06244D132B79}" type="slidenum">
              <a:rPr lang="en-GB" smtClean="0"/>
              <a:t>‹#›</a:t>
            </a:fld>
            <a:endParaRPr lang="en-GB"/>
          </a:p>
        </p:txBody>
      </p:sp>
    </p:spTree>
    <p:extLst>
      <p:ext uri="{BB962C8B-B14F-4D97-AF65-F5344CB8AC3E}">
        <p14:creationId xmlns:p14="http://schemas.microsoft.com/office/powerpoint/2010/main" val="2281828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0682C1-7122-6B8A-1F16-A02E2E25B8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AEA727D-FD57-FCD1-31D1-2B17BA332E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26F103F-E19F-3901-B355-100D98D9BB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DA7B96-5564-4347-BCBB-F927C128E4C3}" type="datetimeFigureOut">
              <a:rPr lang="en-GB" smtClean="0"/>
              <a:t>07/05/2026</a:t>
            </a:fld>
            <a:endParaRPr lang="en-GB"/>
          </a:p>
        </p:txBody>
      </p:sp>
      <p:sp>
        <p:nvSpPr>
          <p:cNvPr id="5" name="Footer Placeholder 4">
            <a:extLst>
              <a:ext uri="{FF2B5EF4-FFF2-40B4-BE49-F238E27FC236}">
                <a16:creationId xmlns:a16="http://schemas.microsoft.com/office/drawing/2014/main" id="{367BCEFC-A55F-2234-79DF-9CC5D35469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467845E-4529-8A99-45D0-990A5A0C5F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32EC184-2F86-43EC-899C-06244D132B79}" type="slidenum">
              <a:rPr lang="en-GB" smtClean="0"/>
              <a:t>‹#›</a:t>
            </a:fld>
            <a:endParaRPr lang="en-GB"/>
          </a:p>
        </p:txBody>
      </p:sp>
    </p:spTree>
    <p:extLst>
      <p:ext uri="{BB962C8B-B14F-4D97-AF65-F5344CB8AC3E}">
        <p14:creationId xmlns:p14="http://schemas.microsoft.com/office/powerpoint/2010/main" val="3005602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cid:C7DA8B85-C8FF-4BE3-A6B3-2937590BC374"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87CC8-9DF5-14BD-F86D-74D787080F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B8EDEB-0370-99F1-7A9A-3D316C6118B5}"/>
              </a:ext>
            </a:extLst>
          </p:cNvPr>
          <p:cNvSpPr>
            <a:spLocks noGrp="1"/>
          </p:cNvSpPr>
          <p:nvPr>
            <p:ph type="ctrTitle"/>
          </p:nvPr>
        </p:nvSpPr>
        <p:spPr>
          <a:xfrm>
            <a:off x="856343" y="1771077"/>
            <a:ext cx="10479314" cy="1657923"/>
          </a:xfrm>
        </p:spPr>
        <p:txBody>
          <a:bodyPr>
            <a:normAutofit/>
          </a:bodyPr>
          <a:lstStyle/>
          <a:p>
            <a:r>
              <a:rPr lang="en-GB" sz="5400" b="1" dirty="0">
                <a:effectLst/>
                <a:latin typeface="Helvetica" panose="020B0500000000000000" pitchFamily="34" charset="0"/>
                <a:ea typeface="Aptos" panose="020B0004020202020204" pitchFamily="34" charset="0"/>
                <a:cs typeface="Times New Roman" panose="02020603050405020304" pitchFamily="18" charset="0"/>
              </a:rPr>
              <a:t>Considering Passive Measures </a:t>
            </a:r>
            <a:r>
              <a:rPr lang="en-GB" sz="5400" b="1" dirty="0">
                <a:latin typeface="Helvetica" panose="020B0500000000000000" pitchFamily="34" charset="0"/>
                <a:ea typeface="Aptos" panose="020B0004020202020204" pitchFamily="34" charset="0"/>
                <a:cs typeface="Times New Roman" panose="02020603050405020304" pitchFamily="18" charset="0"/>
              </a:rPr>
              <a:t>B</a:t>
            </a:r>
            <a:r>
              <a:rPr lang="en-GB" sz="5400" b="1" dirty="0">
                <a:effectLst/>
                <a:latin typeface="Helvetica" panose="020B0500000000000000" pitchFamily="34" charset="0"/>
                <a:ea typeface="Aptos" panose="020B0004020202020204" pitchFamily="34" charset="0"/>
                <a:cs typeface="Times New Roman" panose="02020603050405020304" pitchFamily="18" charset="0"/>
              </a:rPr>
              <a:t>efore a </a:t>
            </a:r>
            <a:r>
              <a:rPr lang="en-GB" sz="5400" b="1" dirty="0">
                <a:latin typeface="Helvetica" panose="020B0500000000000000" pitchFamily="34" charset="0"/>
                <a:ea typeface="Aptos" panose="020B0004020202020204" pitchFamily="34" charset="0"/>
                <a:cs typeface="Times New Roman" panose="02020603050405020304" pitchFamily="18" charset="0"/>
              </a:rPr>
              <a:t>H</a:t>
            </a:r>
            <a:r>
              <a:rPr lang="en-GB" sz="5400" b="1" dirty="0">
                <a:effectLst/>
                <a:latin typeface="Helvetica" panose="020B0500000000000000" pitchFamily="34" charset="0"/>
                <a:ea typeface="Aptos" panose="020B0004020202020204" pitchFamily="34" charset="0"/>
                <a:cs typeface="Times New Roman" panose="02020603050405020304" pitchFamily="18" charset="0"/>
              </a:rPr>
              <a:t>eat Pump</a:t>
            </a:r>
            <a:endParaRPr lang="en-GB" sz="5400" b="1" dirty="0">
              <a:latin typeface="Helvetica" panose="020B0500000000000000" pitchFamily="34" charset="0"/>
            </a:endParaRPr>
          </a:p>
        </p:txBody>
      </p:sp>
    </p:spTree>
    <p:extLst>
      <p:ext uri="{BB962C8B-B14F-4D97-AF65-F5344CB8AC3E}">
        <p14:creationId xmlns:p14="http://schemas.microsoft.com/office/powerpoint/2010/main" val="1082670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82201-751B-3E25-B716-54CFB2E477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714C09-B157-3058-7141-AD614B30CD0B}"/>
              </a:ext>
            </a:extLst>
          </p:cNvPr>
          <p:cNvSpPr>
            <a:spLocks noGrp="1"/>
          </p:cNvSpPr>
          <p:nvPr>
            <p:ph type="ctrTitle"/>
          </p:nvPr>
        </p:nvSpPr>
        <p:spPr>
          <a:xfrm>
            <a:off x="1099354" y="455849"/>
            <a:ext cx="9993291" cy="467548"/>
          </a:xfrm>
        </p:spPr>
        <p:txBody>
          <a:bodyPr>
            <a:normAutofit/>
          </a:bodyPr>
          <a:lstStyle/>
          <a:p>
            <a:r>
              <a:rPr lang="en-GB" sz="2400" b="1" dirty="0">
                <a:latin typeface="Helvetica" panose="020B0500000000000000" pitchFamily="34" charset="0"/>
                <a:ea typeface="Calibri" panose="020F0502020204030204" pitchFamily="34" charset="0"/>
                <a:cs typeface="Calibri" panose="020F0502020204030204" pitchFamily="34" charset="0"/>
              </a:rPr>
              <a:t>There are reported cases of underperforming heat pumps</a:t>
            </a:r>
          </a:p>
        </p:txBody>
      </p:sp>
      <p:sp>
        <p:nvSpPr>
          <p:cNvPr id="4" name="TextBox 3">
            <a:extLst>
              <a:ext uri="{FF2B5EF4-FFF2-40B4-BE49-F238E27FC236}">
                <a16:creationId xmlns:a16="http://schemas.microsoft.com/office/drawing/2014/main" id="{D01F287D-A6DE-DCCF-9C10-778E75F2EFB1}"/>
              </a:ext>
            </a:extLst>
          </p:cNvPr>
          <p:cNvSpPr txBox="1"/>
          <p:nvPr/>
        </p:nvSpPr>
        <p:spPr>
          <a:xfrm>
            <a:off x="275771" y="6430218"/>
            <a:ext cx="6096000" cy="369332"/>
          </a:xfrm>
          <a:prstGeom prst="rect">
            <a:avLst/>
          </a:prstGeom>
          <a:noFill/>
        </p:spPr>
        <p:txBody>
          <a:bodyPr wrap="square">
            <a:spAutoFit/>
          </a:bodyPr>
          <a:lstStyle/>
          <a:p>
            <a:r>
              <a:rPr lang="en-GB" sz="1800" b="1" dirty="0">
                <a:solidFill>
                  <a:schemeClr val="bg1"/>
                </a:solidFill>
                <a:effectLst/>
                <a:latin typeface="Helvetica" panose="020B0500000000000000" pitchFamily="34" charset="0"/>
                <a:ea typeface="Aptos" panose="020B0004020202020204" pitchFamily="34" charset="0"/>
                <a:cs typeface="Times New Roman" panose="02020603050405020304" pitchFamily="18" charset="0"/>
              </a:rPr>
              <a:t>Considering Passive Measures </a:t>
            </a:r>
            <a:r>
              <a:rPr lang="en-GB" sz="1800" b="1" dirty="0">
                <a:solidFill>
                  <a:schemeClr val="bg1"/>
                </a:solidFill>
                <a:latin typeface="Helvetica" panose="020B0500000000000000" pitchFamily="34" charset="0"/>
                <a:ea typeface="Aptos" panose="020B0004020202020204" pitchFamily="34" charset="0"/>
                <a:cs typeface="Times New Roman" panose="02020603050405020304" pitchFamily="18" charset="0"/>
              </a:rPr>
              <a:t>B</a:t>
            </a:r>
            <a:r>
              <a:rPr lang="en-GB" sz="1800" b="1" dirty="0">
                <a:solidFill>
                  <a:schemeClr val="bg1"/>
                </a:solidFill>
                <a:effectLst/>
                <a:latin typeface="Helvetica" panose="020B0500000000000000" pitchFamily="34" charset="0"/>
                <a:ea typeface="Aptos" panose="020B0004020202020204" pitchFamily="34" charset="0"/>
                <a:cs typeface="Times New Roman" panose="02020603050405020304" pitchFamily="18" charset="0"/>
              </a:rPr>
              <a:t>efore a </a:t>
            </a:r>
            <a:r>
              <a:rPr lang="en-GB" sz="1800" b="1" dirty="0">
                <a:solidFill>
                  <a:schemeClr val="bg1"/>
                </a:solidFill>
                <a:latin typeface="Helvetica" panose="020B0500000000000000" pitchFamily="34" charset="0"/>
                <a:ea typeface="Aptos" panose="020B0004020202020204" pitchFamily="34" charset="0"/>
                <a:cs typeface="Times New Roman" panose="02020603050405020304" pitchFamily="18" charset="0"/>
              </a:rPr>
              <a:t>H</a:t>
            </a:r>
            <a:r>
              <a:rPr lang="en-GB" sz="1800" b="1" dirty="0">
                <a:solidFill>
                  <a:schemeClr val="bg1"/>
                </a:solidFill>
                <a:effectLst/>
                <a:latin typeface="Helvetica" panose="020B0500000000000000" pitchFamily="34" charset="0"/>
                <a:ea typeface="Aptos" panose="020B0004020202020204" pitchFamily="34" charset="0"/>
                <a:cs typeface="Times New Roman" panose="02020603050405020304" pitchFamily="18" charset="0"/>
              </a:rPr>
              <a:t>eat Pump</a:t>
            </a:r>
            <a:endParaRPr lang="en-GB" dirty="0">
              <a:solidFill>
                <a:schemeClr val="bg1"/>
              </a:solidFill>
            </a:endParaRPr>
          </a:p>
        </p:txBody>
      </p:sp>
      <p:pic>
        <p:nvPicPr>
          <p:cNvPr id="6" name="Picture 5">
            <a:extLst>
              <a:ext uri="{FF2B5EF4-FFF2-40B4-BE49-F238E27FC236}">
                <a16:creationId xmlns:a16="http://schemas.microsoft.com/office/drawing/2014/main" id="{D66DF67E-9A7C-45A8-7509-C0CE1C5C5C8E}"/>
              </a:ext>
            </a:extLst>
          </p:cNvPr>
          <p:cNvPicPr>
            <a:picLocks noChangeAspect="1"/>
          </p:cNvPicPr>
          <p:nvPr/>
        </p:nvPicPr>
        <p:blipFill>
          <a:blip r:embed="rId3"/>
          <a:stretch>
            <a:fillRect/>
          </a:stretch>
        </p:blipFill>
        <p:spPr>
          <a:xfrm>
            <a:off x="4397539" y="1199168"/>
            <a:ext cx="3396919" cy="4577789"/>
          </a:xfrm>
          <a:prstGeom prst="rect">
            <a:avLst/>
          </a:prstGeom>
        </p:spPr>
      </p:pic>
    </p:spTree>
    <p:extLst>
      <p:ext uri="{BB962C8B-B14F-4D97-AF65-F5344CB8AC3E}">
        <p14:creationId xmlns:p14="http://schemas.microsoft.com/office/powerpoint/2010/main" val="4086596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B2F84-7055-B2E3-7570-BD18C2D38204}"/>
              </a:ext>
            </a:extLst>
          </p:cNvPr>
          <p:cNvSpPr>
            <a:spLocks noGrp="1"/>
          </p:cNvSpPr>
          <p:nvPr>
            <p:ph type="ctrTitle"/>
          </p:nvPr>
        </p:nvSpPr>
        <p:spPr>
          <a:xfrm>
            <a:off x="1461369" y="1066800"/>
            <a:ext cx="5089742" cy="4401616"/>
          </a:xfrm>
        </p:spPr>
        <p:txBody>
          <a:bodyPr>
            <a:normAutofit/>
          </a:bodyPr>
          <a:lstStyle/>
          <a:p>
            <a:r>
              <a:rPr lang="en-GB" dirty="0"/>
              <a:t> </a:t>
            </a:r>
          </a:p>
        </p:txBody>
      </p:sp>
      <p:sp>
        <p:nvSpPr>
          <p:cNvPr id="3" name="Subtitle 2">
            <a:extLst>
              <a:ext uri="{FF2B5EF4-FFF2-40B4-BE49-F238E27FC236}">
                <a16:creationId xmlns:a16="http://schemas.microsoft.com/office/drawing/2014/main" id="{3E100B6F-7754-F3A5-173F-AB631975A512}"/>
              </a:ext>
            </a:extLst>
          </p:cNvPr>
          <p:cNvSpPr>
            <a:spLocks noGrp="1"/>
          </p:cNvSpPr>
          <p:nvPr>
            <p:ph type="subTitle" idx="1"/>
          </p:nvPr>
        </p:nvSpPr>
        <p:spPr>
          <a:xfrm flipH="1">
            <a:off x="90714" y="5468416"/>
            <a:ext cx="12010572" cy="495061"/>
          </a:xfrm>
        </p:spPr>
        <p:txBody>
          <a:bodyPr>
            <a:normAutofit/>
          </a:bodyPr>
          <a:lstStyle/>
          <a:p>
            <a:r>
              <a:rPr lang="en-GB" sz="2800" b="1" dirty="0">
                <a:latin typeface="Helvetica" panose="020B0500000000000000" pitchFamily="34" charset="0"/>
                <a:ea typeface="Calibri" panose="020F0502020204030204" pitchFamily="34" charset="0"/>
                <a:cs typeface="Calibri" panose="020F0502020204030204" pitchFamily="34" charset="0"/>
              </a:rPr>
              <a:t>Fabric first is crucial when considering heat pumps </a:t>
            </a:r>
          </a:p>
        </p:txBody>
      </p:sp>
      <p:pic>
        <p:nvPicPr>
          <p:cNvPr id="5" name="Picture 4">
            <a:extLst>
              <a:ext uri="{FF2B5EF4-FFF2-40B4-BE49-F238E27FC236}">
                <a16:creationId xmlns:a16="http://schemas.microsoft.com/office/drawing/2014/main" id="{36EFBD68-2487-C53B-4320-E4341DF0DA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7930" y="571739"/>
            <a:ext cx="7056140" cy="4709844"/>
          </a:xfrm>
          <a:prstGeom prst="rect">
            <a:avLst/>
          </a:prstGeom>
        </p:spPr>
      </p:pic>
    </p:spTree>
    <p:extLst>
      <p:ext uri="{BB962C8B-B14F-4D97-AF65-F5344CB8AC3E}">
        <p14:creationId xmlns:p14="http://schemas.microsoft.com/office/powerpoint/2010/main" val="799864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95BFE-ADD5-8773-6322-412A649E6C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8D0381-CE2B-60D5-1814-25AE907AEE70}"/>
              </a:ext>
            </a:extLst>
          </p:cNvPr>
          <p:cNvSpPr>
            <a:spLocks noGrp="1"/>
          </p:cNvSpPr>
          <p:nvPr>
            <p:ph type="ctrTitle"/>
          </p:nvPr>
        </p:nvSpPr>
        <p:spPr>
          <a:xfrm>
            <a:off x="1084943" y="4891314"/>
            <a:ext cx="10022114" cy="1008743"/>
          </a:xfrm>
        </p:spPr>
        <p:txBody>
          <a:bodyPr>
            <a:normAutofit/>
          </a:bodyPr>
          <a:lstStyle/>
          <a:p>
            <a:r>
              <a:rPr lang="en-GB" sz="2000" b="1" dirty="0">
                <a:latin typeface="Helvetica" panose="020B0500000000000000" pitchFamily="34" charset="0"/>
              </a:rPr>
              <a:t>A fabric first approach prioritises upgrading a building's physical structure—insulation, airtightness, minimal thermal breaks and choice of windows to minimise heat loss before installing new heating technologies. </a:t>
            </a:r>
          </a:p>
        </p:txBody>
      </p:sp>
      <p:pic>
        <p:nvPicPr>
          <p:cNvPr id="1026" name="Picture 2" descr="Ecomerchant infographic-page-001">
            <a:extLst>
              <a:ext uri="{FF2B5EF4-FFF2-40B4-BE49-F238E27FC236}">
                <a16:creationId xmlns:a16="http://schemas.microsoft.com/office/drawing/2014/main" id="{EF038EFE-1621-7360-55C4-EB32BFEACA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4936" y="175799"/>
            <a:ext cx="3629025" cy="4264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807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2DEBF-AF5D-4658-29F2-73164E88A1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0640F5-4350-11C9-8A6B-49BF44218195}"/>
              </a:ext>
            </a:extLst>
          </p:cNvPr>
          <p:cNvSpPr>
            <a:spLocks noGrp="1"/>
          </p:cNvSpPr>
          <p:nvPr>
            <p:ph type="ctrTitle"/>
          </p:nvPr>
        </p:nvSpPr>
        <p:spPr>
          <a:xfrm>
            <a:off x="562428" y="4916714"/>
            <a:ext cx="11067143" cy="845458"/>
          </a:xfrm>
        </p:spPr>
        <p:txBody>
          <a:bodyPr>
            <a:normAutofit fontScale="90000"/>
          </a:bodyPr>
          <a:lstStyle/>
          <a:p>
            <a:r>
              <a:rPr lang="en-GB" sz="2800" dirty="0"/>
              <a:t>Whilst normally associated with summer cooling or the decoration at the window shading with dynamic blinds and shutters is the insulation of the glazing. </a:t>
            </a:r>
          </a:p>
        </p:txBody>
      </p:sp>
      <p:pic>
        <p:nvPicPr>
          <p:cNvPr id="5" name="Picture 4">
            <a:extLst>
              <a:ext uri="{FF2B5EF4-FFF2-40B4-BE49-F238E27FC236}">
                <a16:creationId xmlns:a16="http://schemas.microsoft.com/office/drawing/2014/main" id="{1E0A80A2-0933-6B5E-1B26-DED7BC083F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4793" y="119162"/>
            <a:ext cx="6902414" cy="4601609"/>
          </a:xfrm>
          <a:prstGeom prst="rect">
            <a:avLst/>
          </a:prstGeom>
        </p:spPr>
      </p:pic>
    </p:spTree>
    <p:extLst>
      <p:ext uri="{BB962C8B-B14F-4D97-AF65-F5344CB8AC3E}">
        <p14:creationId xmlns:p14="http://schemas.microsoft.com/office/powerpoint/2010/main" val="3752618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2765A-E16E-02EE-FC75-0A111FF3BC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BC90C2-BE6E-811D-9AA3-92C40D265903}"/>
              </a:ext>
            </a:extLst>
          </p:cNvPr>
          <p:cNvSpPr>
            <a:spLocks noGrp="1"/>
          </p:cNvSpPr>
          <p:nvPr>
            <p:ph type="ctrTitle"/>
          </p:nvPr>
        </p:nvSpPr>
        <p:spPr>
          <a:xfrm>
            <a:off x="5791200" y="1603829"/>
            <a:ext cx="5090160" cy="2801258"/>
          </a:xfrm>
        </p:spPr>
        <p:txBody>
          <a:bodyPr>
            <a:noAutofit/>
          </a:bodyPr>
          <a:lstStyle/>
          <a:p>
            <a:pPr lvl="0" algn="l">
              <a:lnSpc>
                <a:spcPct val="100000"/>
              </a:lnSpc>
              <a:spcBef>
                <a:spcPts val="0"/>
              </a:spcBef>
              <a:defRPr/>
            </a:pPr>
            <a:br>
              <a:rPr lang="en-GB" sz="2400" b="1" dirty="0">
                <a:latin typeface="Helvetica" panose="020B0500000000000000" pitchFamily="34" charset="0"/>
              </a:rPr>
            </a:br>
            <a:r>
              <a:rPr lang="en-GB" sz="2400" b="1" dirty="0">
                <a:latin typeface="Helvetica" panose="020B0500000000000000" pitchFamily="34" charset="0"/>
                <a:ea typeface="+mn-ea"/>
                <a:cs typeface="+mn-cs"/>
              </a:rPr>
              <a:t>Shading with external blinds and shutters that can adjust to the weather and external conditions can provide free heating energy on dull days and prevent heat gain on sunny days with minimal operating cost.</a:t>
            </a:r>
            <a:endParaRPr lang="en-GB" sz="2400" b="1" dirty="0">
              <a:latin typeface="Helvetica" panose="020B0500000000000000" pitchFamily="34" charset="0"/>
            </a:endParaRPr>
          </a:p>
        </p:txBody>
      </p:sp>
      <p:pic>
        <p:nvPicPr>
          <p:cNvPr id="5" name="Picture 4">
            <a:extLst>
              <a:ext uri="{FF2B5EF4-FFF2-40B4-BE49-F238E27FC236}">
                <a16:creationId xmlns:a16="http://schemas.microsoft.com/office/drawing/2014/main" id="{667C248C-3DBC-0E36-5582-F6C500ABB0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7587" y="808694"/>
            <a:ext cx="3379497" cy="5044665"/>
          </a:xfrm>
          <a:prstGeom prst="rect">
            <a:avLst/>
          </a:prstGeom>
        </p:spPr>
      </p:pic>
    </p:spTree>
    <p:extLst>
      <p:ext uri="{BB962C8B-B14F-4D97-AF65-F5344CB8AC3E}">
        <p14:creationId xmlns:p14="http://schemas.microsoft.com/office/powerpoint/2010/main" val="1204204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6605F-0D52-55B8-4CA1-2B654624CD13}"/>
              </a:ext>
            </a:extLst>
          </p:cNvPr>
          <p:cNvSpPr>
            <a:spLocks noGrp="1"/>
          </p:cNvSpPr>
          <p:nvPr>
            <p:ph type="ctrTitle"/>
          </p:nvPr>
        </p:nvSpPr>
        <p:spPr>
          <a:xfrm>
            <a:off x="-75236" y="1284753"/>
            <a:ext cx="6699902" cy="1832158"/>
          </a:xfrm>
        </p:spPr>
        <p:txBody>
          <a:bodyPr>
            <a:normAutofit/>
          </a:bodyPr>
          <a:lstStyle/>
          <a:p>
            <a:r>
              <a:rPr lang="en-GB" sz="4400" b="1" dirty="0">
                <a:latin typeface="Helvetica" panose="020B0500000000000000" pitchFamily="34" charset="0"/>
                <a:cs typeface="Calibri"/>
              </a:rPr>
              <a:t>Energy House 2</a:t>
            </a:r>
            <a:r>
              <a:rPr lang="en-GB" sz="4400" b="1" dirty="0">
                <a:latin typeface="Helvetica" panose="020B0500000000000000" pitchFamily="34" charset="0"/>
                <a:cs typeface="Calibri Light"/>
              </a:rPr>
              <a:t>​</a:t>
            </a:r>
            <a:br>
              <a:rPr lang="en-GB" sz="4400" b="1" dirty="0">
                <a:latin typeface="Helvetica" panose="020B0500000000000000" pitchFamily="34" charset="0"/>
                <a:cs typeface="Calibri"/>
              </a:rPr>
            </a:br>
            <a:r>
              <a:rPr lang="en-GB" sz="3200" dirty="0">
                <a:latin typeface="Helvetica" panose="020B0500000000000000" pitchFamily="34" charset="0"/>
                <a:cs typeface="Calibri"/>
              </a:rPr>
              <a:t>Do h</a:t>
            </a:r>
            <a:r>
              <a:rPr lang="en-GB" sz="3200" dirty="0">
                <a:latin typeface="Helvetica" panose="020B0500000000000000" pitchFamily="34" charset="0"/>
              </a:rPr>
              <a:t>omes </a:t>
            </a:r>
            <a:r>
              <a:rPr lang="en-GB" sz="3200" b="0" dirty="0">
                <a:latin typeface="Helvetica" panose="020B0500000000000000" pitchFamily="34" charset="0"/>
              </a:rPr>
              <a:t>of the Future</a:t>
            </a:r>
            <a:br>
              <a:rPr lang="en-GB" sz="3200" b="0" dirty="0">
                <a:latin typeface="Helvetica" panose="020B0500000000000000" pitchFamily="34" charset="0"/>
              </a:rPr>
            </a:br>
            <a:r>
              <a:rPr lang="en-GB" sz="3200" b="0" dirty="0">
                <a:latin typeface="Helvetica" panose="020B0500000000000000" pitchFamily="34" charset="0"/>
              </a:rPr>
              <a:t> need shading? </a:t>
            </a:r>
            <a:endParaRPr lang="en-GB" sz="4400" dirty="0">
              <a:latin typeface="Helvetica" panose="020B0500000000000000" pitchFamily="34" charset="0"/>
            </a:endParaRPr>
          </a:p>
        </p:txBody>
      </p:sp>
      <p:sp>
        <p:nvSpPr>
          <p:cNvPr id="3" name="Subtitle 2">
            <a:extLst>
              <a:ext uri="{FF2B5EF4-FFF2-40B4-BE49-F238E27FC236}">
                <a16:creationId xmlns:a16="http://schemas.microsoft.com/office/drawing/2014/main" id="{6A45B1BC-0218-464D-C449-C8FBE5977604}"/>
              </a:ext>
            </a:extLst>
          </p:cNvPr>
          <p:cNvSpPr>
            <a:spLocks noGrp="1"/>
          </p:cNvSpPr>
          <p:nvPr>
            <p:ph type="subTitle" idx="1"/>
          </p:nvPr>
        </p:nvSpPr>
        <p:spPr>
          <a:xfrm flipH="1">
            <a:off x="453430" y="3741090"/>
            <a:ext cx="5642570" cy="1341228"/>
          </a:xfrm>
        </p:spPr>
        <p:txBody>
          <a:bodyPr/>
          <a:lstStyle/>
          <a:p>
            <a:r>
              <a:rPr lang="en-GB" dirty="0">
                <a:latin typeface="Helvetica" panose="020B0500000000000000" pitchFamily="34" charset="0"/>
              </a:rPr>
              <a:t>BBSA research Project Salford University heat retention with shading</a:t>
            </a:r>
          </a:p>
        </p:txBody>
      </p:sp>
      <p:pic>
        <p:nvPicPr>
          <p:cNvPr id="6" name="Picture 5" descr="Salford Uni develops £16m homeless solution Prolific North">
            <a:extLst>
              <a:ext uri="{FF2B5EF4-FFF2-40B4-BE49-F238E27FC236}">
                <a16:creationId xmlns:a16="http://schemas.microsoft.com/office/drawing/2014/main" id="{B91BD366-3133-6F0E-2CF1-4483548900C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61015" y="871671"/>
            <a:ext cx="5577555" cy="4701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152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9EFEA-9185-B6AB-C821-10C051B8CC92}"/>
              </a:ext>
            </a:extLst>
          </p:cNvPr>
          <p:cNvSpPr>
            <a:spLocks noGrp="1"/>
          </p:cNvSpPr>
          <p:nvPr>
            <p:ph type="ctrTitle"/>
          </p:nvPr>
        </p:nvSpPr>
        <p:spPr>
          <a:xfrm>
            <a:off x="1524000" y="293422"/>
            <a:ext cx="9144000" cy="1726210"/>
          </a:xfrm>
        </p:spPr>
        <p:txBody>
          <a:bodyPr>
            <a:normAutofit/>
          </a:bodyPr>
          <a:lstStyle/>
          <a:p>
            <a:r>
              <a:rPr lang="en-GB" sz="4800" b="1" dirty="0">
                <a:latin typeface="Calibri" panose="020F0502020204030204" pitchFamily="34" charset="0"/>
                <a:ea typeface="Calibri" panose="020F0502020204030204" pitchFamily="34" charset="0"/>
                <a:cs typeface="Calibri" panose="020F0502020204030204" pitchFamily="34" charset="0"/>
              </a:rPr>
              <a:t>BBSA PROJECT </a:t>
            </a:r>
            <a:br>
              <a:rPr lang="en-GB" sz="4800" dirty="0">
                <a:latin typeface="Calibri" panose="020F0502020204030204" pitchFamily="34" charset="0"/>
                <a:ea typeface="Calibri" panose="020F0502020204030204" pitchFamily="34" charset="0"/>
                <a:cs typeface="Calibri" panose="020F0502020204030204" pitchFamily="34" charset="0"/>
              </a:rPr>
            </a:br>
            <a:r>
              <a:rPr lang="en-GB" sz="3200" dirty="0">
                <a:latin typeface="Calibri" panose="020F0502020204030204" pitchFamily="34" charset="0"/>
                <a:ea typeface="Calibri" panose="020F0502020204030204" pitchFamily="34" charset="0"/>
                <a:cs typeface="Calibri" panose="020F0502020204030204" pitchFamily="34" charset="0"/>
              </a:rPr>
              <a:t>Salford Energy House 1</a:t>
            </a:r>
            <a:br>
              <a:rPr lang="en-GB" sz="3200" dirty="0">
                <a:latin typeface="Calibri" panose="020F0502020204030204" pitchFamily="34" charset="0"/>
                <a:ea typeface="Calibri" panose="020F0502020204030204" pitchFamily="34" charset="0"/>
                <a:cs typeface="Calibri" panose="020F0502020204030204" pitchFamily="34" charset="0"/>
              </a:rPr>
            </a:br>
            <a:r>
              <a:rPr lang="en-GB" sz="3200" dirty="0">
                <a:latin typeface="Calibri" panose="020F0502020204030204" pitchFamily="34" charset="0"/>
                <a:ea typeface="Calibri" panose="020F0502020204030204" pitchFamily="34" charset="0"/>
                <a:cs typeface="Calibri" panose="020F0502020204030204" pitchFamily="34" charset="0"/>
              </a:rPr>
              <a:t>  Thermal Heat Retention</a:t>
            </a:r>
            <a:endParaRPr lang="en-GB" sz="4800" dirty="0">
              <a:latin typeface="Calibri" panose="020F0502020204030204" pitchFamily="34" charset="0"/>
              <a:ea typeface="Calibri" panose="020F0502020204030204" pitchFamily="34" charset="0"/>
              <a:cs typeface="Calibri" panose="020F0502020204030204" pitchFamily="34" charset="0"/>
            </a:endParaRPr>
          </a:p>
        </p:txBody>
      </p:sp>
      <p:pic>
        <p:nvPicPr>
          <p:cNvPr id="4" name="C7DA8B85-C8FF-4BE3-A6B3-2937590BC374">
            <a:extLst>
              <a:ext uri="{FF2B5EF4-FFF2-40B4-BE49-F238E27FC236}">
                <a16:creationId xmlns:a16="http://schemas.microsoft.com/office/drawing/2014/main" id="{4591B721-7626-D3DE-8FB6-E17E1595B534}"/>
              </a:ext>
            </a:extLst>
          </p:cNvPr>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579658" y="2365146"/>
            <a:ext cx="3525078" cy="3623665"/>
          </a:xfrm>
          <a:prstGeom prst="rect">
            <a:avLst/>
          </a:prstGeom>
          <a:noFill/>
          <a:ln>
            <a:noFill/>
          </a:ln>
        </p:spPr>
      </p:pic>
      <p:pic>
        <p:nvPicPr>
          <p:cNvPr id="5" name="Picture 4" descr="Energy House ">
            <a:extLst>
              <a:ext uri="{FF2B5EF4-FFF2-40B4-BE49-F238E27FC236}">
                <a16:creationId xmlns:a16="http://schemas.microsoft.com/office/drawing/2014/main" id="{CA4C1E76-9255-0912-4C35-17BBE3D41EC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19137" y="2365146"/>
            <a:ext cx="4381169" cy="3623665"/>
          </a:xfrm>
          <a:prstGeom prst="rect">
            <a:avLst/>
          </a:prstGeom>
          <a:noFill/>
        </p:spPr>
      </p:pic>
    </p:spTree>
    <p:extLst>
      <p:ext uri="{BB962C8B-B14F-4D97-AF65-F5344CB8AC3E}">
        <p14:creationId xmlns:p14="http://schemas.microsoft.com/office/powerpoint/2010/main" val="1811680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141E2-65F2-6195-832D-F1CF2C1358A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Energy House ">
            <a:extLst>
              <a:ext uri="{FF2B5EF4-FFF2-40B4-BE49-F238E27FC236}">
                <a16:creationId xmlns:a16="http://schemas.microsoft.com/office/drawing/2014/main" id="{3808002C-492B-6A24-1DAD-19C1653336A7}"/>
              </a:ext>
            </a:extLst>
          </p:cNvPr>
          <p:cNvPicPr>
            <a:picLocks noChangeAspect="1"/>
          </p:cNvPicPr>
          <p:nvPr/>
        </p:nvPicPr>
        <p:blipFill>
          <a:blip r:embed="rId3">
            <a:extLst>
              <a:ext uri="{28A0092B-C50C-407E-A947-70E740481C1C}">
                <a14:useLocalDpi xmlns:a14="http://schemas.microsoft.com/office/drawing/2010/main" val="0"/>
              </a:ext>
            </a:extLst>
          </a:blip>
          <a:srcRect t="15993" b="18230"/>
          <a:stretch/>
        </p:blipFill>
        <p:spPr bwMode="auto">
          <a:xfrm>
            <a:off x="1433383" y="878613"/>
            <a:ext cx="9396293" cy="3863204"/>
          </a:xfrm>
          <a:prstGeom prst="rect">
            <a:avLst/>
          </a:prstGeom>
          <a:noFill/>
        </p:spPr>
      </p:pic>
      <p:sp>
        <p:nvSpPr>
          <p:cNvPr id="2" name="Title 1">
            <a:extLst>
              <a:ext uri="{FF2B5EF4-FFF2-40B4-BE49-F238E27FC236}">
                <a16:creationId xmlns:a16="http://schemas.microsoft.com/office/drawing/2014/main" id="{2627EE15-C3B0-A4A8-6E83-C2BAEF80A685}"/>
              </a:ext>
            </a:extLst>
          </p:cNvPr>
          <p:cNvSpPr>
            <a:spLocks noGrp="1"/>
          </p:cNvSpPr>
          <p:nvPr>
            <p:ph type="ctrTitle"/>
          </p:nvPr>
        </p:nvSpPr>
        <p:spPr>
          <a:xfrm>
            <a:off x="12538157" y="337800"/>
            <a:ext cx="9223332" cy="2524800"/>
          </a:xfrm>
        </p:spPr>
        <p:txBody>
          <a:bodyPr>
            <a:normAutofit/>
          </a:bodyPr>
          <a:lstStyle/>
          <a:p>
            <a:endParaRPr lang="en-GB" dirty="0"/>
          </a:p>
        </p:txBody>
      </p:sp>
      <p:sp>
        <p:nvSpPr>
          <p:cNvPr id="3" name="Subtitle 2">
            <a:extLst>
              <a:ext uri="{FF2B5EF4-FFF2-40B4-BE49-F238E27FC236}">
                <a16:creationId xmlns:a16="http://schemas.microsoft.com/office/drawing/2014/main" id="{62E3F9F3-5E3F-EA9F-355C-074F15C75472}"/>
              </a:ext>
            </a:extLst>
          </p:cNvPr>
          <p:cNvSpPr>
            <a:spLocks noGrp="1"/>
          </p:cNvSpPr>
          <p:nvPr>
            <p:ph type="subTitle" idx="1"/>
          </p:nvPr>
        </p:nvSpPr>
        <p:spPr>
          <a:xfrm flipH="1">
            <a:off x="1433377" y="4976950"/>
            <a:ext cx="9613557" cy="1646272"/>
          </a:xfrm>
        </p:spPr>
        <p:txBody>
          <a:bodyPr>
            <a:noAutofit/>
          </a:bodyPr>
          <a:lstStyle/>
          <a:p>
            <a:r>
              <a:rPr lang="en-GB" sz="2800" dirty="0">
                <a:latin typeface="Aptos" panose="020B0004020202020204" pitchFamily="34" charset="0"/>
                <a:ea typeface="Aptos" panose="020B0004020202020204" pitchFamily="34" charset="0"/>
                <a:cs typeface="Times New Roman" panose="02020603050405020304" pitchFamily="18" charset="0"/>
              </a:rPr>
              <a:t>The cheapest energy is the energy that you do not need to use shading can reduce heat loss by as much as 35% with no energy running cost</a:t>
            </a:r>
            <a:endParaRPr lang="en-GB" sz="2800" dirty="0"/>
          </a:p>
          <a:p>
            <a:endParaRPr lang="en-GB" sz="3600" b="1" dirty="0"/>
          </a:p>
        </p:txBody>
      </p:sp>
    </p:spTree>
    <p:extLst>
      <p:ext uri="{BB962C8B-B14F-4D97-AF65-F5344CB8AC3E}">
        <p14:creationId xmlns:p14="http://schemas.microsoft.com/office/powerpoint/2010/main" val="161736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97825-B144-E5D2-1C29-E7D0D9CFC09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9C2E164-A19E-E3DA-E642-A867EB1AD713}"/>
              </a:ext>
            </a:extLst>
          </p:cNvPr>
          <p:cNvSpPr>
            <a:spLocks noGrp="1"/>
          </p:cNvSpPr>
          <p:nvPr>
            <p:ph type="subTitle" idx="1"/>
          </p:nvPr>
        </p:nvSpPr>
        <p:spPr>
          <a:xfrm flipH="1">
            <a:off x="2847239" y="5558682"/>
            <a:ext cx="6497522" cy="461249"/>
          </a:xfrm>
        </p:spPr>
        <p:txBody>
          <a:bodyPr>
            <a:normAutofit/>
          </a:bodyPr>
          <a:lstStyle/>
          <a:p>
            <a:r>
              <a:rPr lang="en-GB" sz="2400" dirty="0">
                <a:effectLst/>
                <a:latin typeface="Calibri" panose="020F0502020204030204" pitchFamily="34" charset="0"/>
                <a:ea typeface="Calibri" panose="020F0502020204030204" pitchFamily="34" charset="0"/>
                <a:cs typeface="Calibri" panose="020F0502020204030204" pitchFamily="34" charset="0"/>
              </a:rPr>
              <a:t>Shading is actually the insulation of the glazing</a:t>
            </a:r>
          </a:p>
        </p:txBody>
      </p:sp>
      <p:pic>
        <p:nvPicPr>
          <p:cNvPr id="8" name="Picture 7">
            <a:extLst>
              <a:ext uri="{FF2B5EF4-FFF2-40B4-BE49-F238E27FC236}">
                <a16:creationId xmlns:a16="http://schemas.microsoft.com/office/drawing/2014/main" id="{E15C0A0F-7B6C-7583-237F-5352ADC7D5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8419" y="255250"/>
            <a:ext cx="7775162" cy="5183441"/>
          </a:xfrm>
          <a:prstGeom prst="rect">
            <a:avLst/>
          </a:prstGeom>
        </p:spPr>
      </p:pic>
    </p:spTree>
    <p:extLst>
      <p:ext uri="{BB962C8B-B14F-4D97-AF65-F5344CB8AC3E}">
        <p14:creationId xmlns:p14="http://schemas.microsoft.com/office/powerpoint/2010/main" val="91645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9D403-1A65-3B03-4986-E53CD9E72E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6904AC-0E0C-A90F-1281-4396BA801F37}"/>
              </a:ext>
            </a:extLst>
          </p:cNvPr>
          <p:cNvSpPr>
            <a:spLocks noGrp="1"/>
          </p:cNvSpPr>
          <p:nvPr>
            <p:ph type="ctrTitle"/>
          </p:nvPr>
        </p:nvSpPr>
        <p:spPr>
          <a:xfrm>
            <a:off x="1484334" y="1741118"/>
            <a:ext cx="9223332" cy="1860920"/>
          </a:xfrm>
        </p:spPr>
        <p:txBody>
          <a:bodyPr>
            <a:normAutofit/>
          </a:bodyPr>
          <a:lstStyle/>
          <a:p>
            <a:r>
              <a:rPr lang="en-GB" b="1" dirty="0"/>
              <a:t>Unlike </a:t>
            </a:r>
            <a:r>
              <a:rPr lang="en-GB" b="1" dirty="0">
                <a:latin typeface="Calibri" panose="020F0502020204030204" pitchFamily="34" charset="0"/>
                <a:ea typeface="Calibri" panose="020F0502020204030204" pitchFamily="34" charset="0"/>
                <a:cs typeface="Calibri" panose="020F0502020204030204" pitchFamily="34" charset="0"/>
              </a:rPr>
              <a:t>heat</a:t>
            </a:r>
            <a:r>
              <a:rPr lang="en-GB" b="1" dirty="0"/>
              <a:t> pumps shading uses minimal energy</a:t>
            </a:r>
          </a:p>
        </p:txBody>
      </p:sp>
      <p:sp>
        <p:nvSpPr>
          <p:cNvPr id="3" name="Subtitle 2">
            <a:extLst>
              <a:ext uri="{FF2B5EF4-FFF2-40B4-BE49-F238E27FC236}">
                <a16:creationId xmlns:a16="http://schemas.microsoft.com/office/drawing/2014/main" id="{3CF366F3-4085-3E57-1061-5252230C885E}"/>
              </a:ext>
            </a:extLst>
          </p:cNvPr>
          <p:cNvSpPr>
            <a:spLocks noGrp="1"/>
          </p:cNvSpPr>
          <p:nvPr>
            <p:ph type="subTitle" idx="1"/>
          </p:nvPr>
        </p:nvSpPr>
        <p:spPr>
          <a:xfrm flipH="1">
            <a:off x="12876755" y="3602038"/>
            <a:ext cx="400833" cy="1655762"/>
          </a:xfrm>
        </p:spPr>
        <p:txBody>
          <a:bodyPr/>
          <a:lstStyle/>
          <a:p>
            <a:endParaRPr lang="en-GB" dirty="0"/>
          </a:p>
        </p:txBody>
      </p:sp>
    </p:spTree>
    <p:extLst>
      <p:ext uri="{BB962C8B-B14F-4D97-AF65-F5344CB8AC3E}">
        <p14:creationId xmlns:p14="http://schemas.microsoft.com/office/powerpoint/2010/main" val="3665484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21D13-6DD4-D82F-927D-BCFEDDCFC9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488D29-4992-4FAF-7E41-EF869B9C6183}"/>
              </a:ext>
            </a:extLst>
          </p:cNvPr>
          <p:cNvSpPr>
            <a:spLocks noGrp="1"/>
          </p:cNvSpPr>
          <p:nvPr>
            <p:ph type="ctrTitle"/>
          </p:nvPr>
        </p:nvSpPr>
        <p:spPr>
          <a:xfrm>
            <a:off x="1484334" y="1741118"/>
            <a:ext cx="9223332" cy="2524800"/>
          </a:xfrm>
        </p:spPr>
        <p:txBody>
          <a:bodyPr>
            <a:noAutofit/>
          </a:bodyPr>
          <a:lstStyle/>
          <a:p>
            <a:r>
              <a:rPr lang="en-GB" sz="3600" kern="100" dirty="0">
                <a:effectLst/>
                <a:latin typeface="Aptos" panose="020B0004020202020204" pitchFamily="34" charset="0"/>
                <a:ea typeface="Aptos" panose="020B0004020202020204" pitchFamily="34" charset="0"/>
                <a:cs typeface="Times New Roman" panose="02020603050405020304" pitchFamily="18" charset="0"/>
              </a:rPr>
              <a:t>If your heat pump is underperforming it is a solution to consider. </a:t>
            </a:r>
            <a:br>
              <a:rPr lang="en-GB" sz="3600" kern="100" dirty="0">
                <a:effectLst/>
                <a:latin typeface="Aptos" panose="020B0004020202020204" pitchFamily="34" charset="0"/>
                <a:ea typeface="Aptos" panose="020B0004020202020204" pitchFamily="34" charset="0"/>
                <a:cs typeface="Times New Roman" panose="02020603050405020304" pitchFamily="18" charset="0"/>
              </a:rPr>
            </a:br>
            <a:br>
              <a:rPr lang="en-GB" sz="3600" kern="100" dirty="0">
                <a:effectLst/>
                <a:latin typeface="Aptos" panose="020B0004020202020204" pitchFamily="34" charset="0"/>
                <a:ea typeface="Aptos" panose="020B0004020202020204" pitchFamily="34" charset="0"/>
                <a:cs typeface="Times New Roman" panose="02020603050405020304" pitchFamily="18" charset="0"/>
              </a:rPr>
            </a:br>
            <a:r>
              <a:rPr lang="en-GB" sz="3600" kern="100" dirty="0">
                <a:effectLst/>
                <a:latin typeface="Aptos" panose="020B0004020202020204" pitchFamily="34" charset="0"/>
                <a:ea typeface="Aptos" panose="020B0004020202020204" pitchFamily="34" charset="0"/>
                <a:cs typeface="Times New Roman" panose="02020603050405020304" pitchFamily="18" charset="0"/>
              </a:rPr>
              <a:t>If thinking of installing one consider the Fabric First principal of insulating the glazing with shading .</a:t>
            </a:r>
            <a:br>
              <a:rPr lang="en-GB" sz="3600" kern="100" dirty="0">
                <a:effectLst/>
                <a:latin typeface="Aptos" panose="020B0004020202020204" pitchFamily="34" charset="0"/>
                <a:ea typeface="Aptos" panose="020B0004020202020204" pitchFamily="34" charset="0"/>
                <a:cs typeface="Times New Roman" panose="02020603050405020304" pitchFamily="18" charset="0"/>
              </a:rPr>
            </a:br>
            <a:endParaRPr lang="en-GB" sz="3600" dirty="0"/>
          </a:p>
        </p:txBody>
      </p:sp>
      <p:sp>
        <p:nvSpPr>
          <p:cNvPr id="3" name="Subtitle 2">
            <a:extLst>
              <a:ext uri="{FF2B5EF4-FFF2-40B4-BE49-F238E27FC236}">
                <a16:creationId xmlns:a16="http://schemas.microsoft.com/office/drawing/2014/main" id="{5F944934-AE48-C4B2-FB59-83DF7CA4911C}"/>
              </a:ext>
            </a:extLst>
          </p:cNvPr>
          <p:cNvSpPr>
            <a:spLocks noGrp="1"/>
          </p:cNvSpPr>
          <p:nvPr>
            <p:ph type="subTitle" idx="1"/>
          </p:nvPr>
        </p:nvSpPr>
        <p:spPr>
          <a:xfrm flipH="1">
            <a:off x="12876755" y="3602038"/>
            <a:ext cx="400833" cy="1655762"/>
          </a:xfrm>
        </p:spPr>
        <p:txBody>
          <a:bodyPr/>
          <a:lstStyle/>
          <a:p>
            <a:endParaRPr lang="en-GB" dirty="0"/>
          </a:p>
        </p:txBody>
      </p:sp>
    </p:spTree>
    <p:extLst>
      <p:ext uri="{BB962C8B-B14F-4D97-AF65-F5344CB8AC3E}">
        <p14:creationId xmlns:p14="http://schemas.microsoft.com/office/powerpoint/2010/main" val="1564997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901AFCF-FE8B-6469-54BE-1632F5B2FB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052" y="1236135"/>
            <a:ext cx="5992633" cy="3392125"/>
          </a:xfrm>
          <a:prstGeom prst="rect">
            <a:avLst/>
          </a:prstGeom>
        </p:spPr>
      </p:pic>
      <p:sp>
        <p:nvSpPr>
          <p:cNvPr id="2" name="TextBox 1">
            <a:extLst>
              <a:ext uri="{FF2B5EF4-FFF2-40B4-BE49-F238E27FC236}">
                <a16:creationId xmlns:a16="http://schemas.microsoft.com/office/drawing/2014/main" id="{FB106D81-F1D2-B087-2701-8ED849140FFE}"/>
              </a:ext>
            </a:extLst>
          </p:cNvPr>
          <p:cNvSpPr txBox="1"/>
          <p:nvPr/>
        </p:nvSpPr>
        <p:spPr>
          <a:xfrm>
            <a:off x="6376946" y="1099342"/>
            <a:ext cx="5271715" cy="4124206"/>
          </a:xfrm>
          <a:prstGeom prst="rect">
            <a:avLst/>
          </a:prstGeom>
          <a:noFill/>
          <a:ln>
            <a:noFill/>
          </a:ln>
        </p:spPr>
        <p:txBody>
          <a:bodyPr wrap="square" rtlCol="0">
            <a:spAutoFit/>
          </a:bodyPr>
          <a:lstStyle/>
          <a:p>
            <a:pPr algn="ctr"/>
            <a:r>
              <a:rPr lang="en-GB" sz="3200" b="1" dirty="0">
                <a:effectLst/>
                <a:latin typeface="Helvetica" panose="020B0500000000000000" pitchFamily="34" charset="0"/>
                <a:ea typeface="Calibri" panose="020F0502020204030204" pitchFamily="34" charset="0"/>
                <a:cs typeface="Times New Roman" panose="02020603050405020304" pitchFamily="18" charset="0"/>
              </a:rPr>
              <a:t>Recognition of the climate change committee</a:t>
            </a:r>
            <a:r>
              <a:rPr lang="en-GB" sz="1800" b="1" dirty="0">
                <a:effectLst/>
                <a:latin typeface="Helvetica" panose="020B0500000000000000" pitchFamily="34" charset="0"/>
                <a:ea typeface="Calibri" panose="020F0502020204030204" pitchFamily="34" charset="0"/>
                <a:cs typeface="Times New Roman" panose="02020603050405020304" pitchFamily="18" charset="0"/>
              </a:rPr>
              <a:t> </a:t>
            </a:r>
          </a:p>
          <a:p>
            <a:pPr algn="ctr"/>
            <a:endParaRPr lang="en-GB" sz="1800" dirty="0">
              <a:effectLst/>
              <a:latin typeface="Helvetica" panose="020B0500000000000000" pitchFamily="34" charset="0"/>
              <a:ea typeface="Calibri" panose="020F0502020204030204" pitchFamily="34" charset="0"/>
              <a:cs typeface="Times New Roman" panose="02020603050405020304" pitchFamily="18" charset="0"/>
            </a:endParaRPr>
          </a:p>
          <a:p>
            <a:pPr algn="ctr"/>
            <a:r>
              <a:rPr lang="en-GB" sz="1800" dirty="0">
                <a:effectLst/>
                <a:latin typeface="Helvetica" panose="020B0500000000000000" pitchFamily="34" charset="0"/>
                <a:ea typeface="Calibri" panose="020F0502020204030204" pitchFamily="34" charset="0"/>
                <a:cs typeface="Times New Roman" panose="02020603050405020304" pitchFamily="18" charset="0"/>
              </a:rPr>
              <a:t>overheating has been identified by the Climate Change Committee as one of 8 crucial mitigation measures that are necessary to achieve their goals.</a:t>
            </a:r>
          </a:p>
          <a:p>
            <a:pPr algn="ctr"/>
            <a:endParaRPr lang="en-GB" dirty="0">
              <a:latin typeface="Helvetica" panose="020B0500000000000000" pitchFamily="34" charset="0"/>
              <a:ea typeface="Calibri" panose="020F0502020204030204" pitchFamily="34" charset="0"/>
              <a:cs typeface="Times New Roman" panose="02020603050405020304" pitchFamily="18" charset="0"/>
            </a:endParaRPr>
          </a:p>
          <a:p>
            <a:pPr algn="ctr"/>
            <a:r>
              <a:rPr lang="en-GB" sz="1800" dirty="0">
                <a:effectLst/>
                <a:latin typeface="Helvetica" panose="020B0500000000000000" pitchFamily="34" charset="0"/>
                <a:ea typeface="Calibri" panose="020F0502020204030204" pitchFamily="34" charset="0"/>
                <a:cs typeface="Times New Roman" panose="02020603050405020304" pitchFamily="18" charset="0"/>
              </a:rPr>
              <a:t>Significantly they identify that when shading measures are overlooked the cost of provision post contract can be as high as </a:t>
            </a:r>
            <a:r>
              <a:rPr lang="en-GB" dirty="0">
                <a:latin typeface="Helvetica" panose="020B0500000000000000" pitchFamily="34" charset="0"/>
                <a:ea typeface="Calibri" panose="020F0502020204030204" pitchFamily="34" charset="0"/>
                <a:cs typeface="Times New Roman" panose="02020603050405020304" pitchFamily="18" charset="0"/>
              </a:rPr>
              <a:t>3.5 </a:t>
            </a:r>
            <a:r>
              <a:rPr lang="en-GB" sz="1800" dirty="0">
                <a:effectLst/>
                <a:latin typeface="Helvetica" panose="020B0500000000000000" pitchFamily="34" charset="0"/>
                <a:ea typeface="Calibri" panose="020F0502020204030204" pitchFamily="34" charset="0"/>
                <a:cs typeface="Times New Roman" panose="02020603050405020304" pitchFamily="18" charset="0"/>
              </a:rPr>
              <a:t>times as much.</a:t>
            </a:r>
          </a:p>
          <a:p>
            <a:endParaRPr lang="en-GB" dirty="0">
              <a:latin typeface="Helvetica" panose="020B0500000000000000" pitchFamily="34" charset="0"/>
            </a:endParaRPr>
          </a:p>
        </p:txBody>
      </p:sp>
    </p:spTree>
    <p:extLst>
      <p:ext uri="{BB962C8B-B14F-4D97-AF65-F5344CB8AC3E}">
        <p14:creationId xmlns:p14="http://schemas.microsoft.com/office/powerpoint/2010/main" val="3341299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AD16A-BA3D-46BB-93E6-7AB898670EAF}"/>
              </a:ext>
            </a:extLst>
          </p:cNvPr>
          <p:cNvSpPr>
            <a:spLocks noGrp="1"/>
          </p:cNvSpPr>
          <p:nvPr>
            <p:ph type="ctrTitle"/>
          </p:nvPr>
        </p:nvSpPr>
        <p:spPr>
          <a:xfrm>
            <a:off x="661350" y="654088"/>
            <a:ext cx="11282765" cy="4517104"/>
          </a:xfrm>
        </p:spPr>
        <p:txBody>
          <a:bodyPr>
            <a:normAutofit/>
          </a:bodyPr>
          <a:lstStyle/>
          <a:p>
            <a:pPr>
              <a:lnSpc>
                <a:spcPts val="2005"/>
              </a:lnSpc>
              <a:spcBef>
                <a:spcPts val="200"/>
              </a:spcBef>
              <a:spcAft>
                <a:spcPts val="800"/>
              </a:spcAft>
            </a:pPr>
            <a:r>
              <a:rPr lang="en-GB" sz="3600" b="1" dirty="0">
                <a:solidFill>
                  <a:srgbClr val="007B30"/>
                </a:solidFill>
                <a:effectLst/>
                <a:latin typeface="RZZMM T+ Agenda"/>
                <a:ea typeface="Calibri" panose="020F0502020204030204" pitchFamily="34" charset="0"/>
                <a:cs typeface="RZZMM T+ Agenda"/>
              </a:rPr>
              <a:t>Part O Acceptable strategies for</a:t>
            </a:r>
            <a:br>
              <a:rPr lang="en-GB" sz="3600" b="1" dirty="0">
                <a:solidFill>
                  <a:srgbClr val="007B30"/>
                </a:solidFill>
                <a:effectLst/>
                <a:latin typeface="RZZMM T+ Agenda"/>
                <a:ea typeface="Calibri" panose="020F0502020204030204" pitchFamily="34" charset="0"/>
                <a:cs typeface="RZZMM T+ Agenda"/>
              </a:rPr>
            </a:br>
            <a:br>
              <a:rPr lang="en-GB" sz="3600" b="1" dirty="0">
                <a:solidFill>
                  <a:srgbClr val="007B30"/>
                </a:solidFill>
                <a:effectLst/>
                <a:latin typeface="RZZMM T+ Agenda"/>
                <a:ea typeface="Calibri" panose="020F0502020204030204" pitchFamily="34" charset="0"/>
                <a:cs typeface="RZZMM T+ Agenda"/>
              </a:rPr>
            </a:br>
            <a:r>
              <a:rPr lang="en-GB" sz="3600" b="1" dirty="0">
                <a:solidFill>
                  <a:srgbClr val="007B30"/>
                </a:solidFill>
                <a:effectLst/>
                <a:latin typeface="RZZMM T+ Agenda"/>
                <a:ea typeface="Calibri" panose="020F0502020204030204" pitchFamily="34" charset="0"/>
                <a:cs typeface="RZZMM T+ Agenda"/>
              </a:rPr>
              <a:t> reducing overheating risk </a:t>
            </a:r>
            <a:br>
              <a:rPr lang="en-GB" sz="3600" b="1" dirty="0">
                <a:solidFill>
                  <a:srgbClr val="007B30"/>
                </a:solidFill>
                <a:effectLst/>
                <a:latin typeface="RZZMM T+ Agenda"/>
                <a:ea typeface="Calibri" panose="020F0502020204030204" pitchFamily="34" charset="0"/>
                <a:cs typeface="RZZMM T+ Agenda"/>
              </a:rPr>
            </a:br>
            <a:br>
              <a:rPr lang="en-GB" sz="3600" dirty="0">
                <a:effectLst/>
                <a:latin typeface="RZZMM T+ Agenda"/>
                <a:ea typeface="Calibri" panose="020F0502020204030204" pitchFamily="34" charset="0"/>
                <a:cs typeface="Times New Roman" panose="02020603050405020304" pitchFamily="18" charset="0"/>
              </a:rPr>
            </a:br>
            <a:r>
              <a:rPr lang="en-GB" sz="3600" b="1" dirty="0">
                <a:solidFill>
                  <a:srgbClr val="007B30"/>
                </a:solidFill>
                <a:effectLst/>
                <a:latin typeface="RZZMM T+ Agenda"/>
                <a:ea typeface="Calibri" panose="020F0502020204030204" pitchFamily="34" charset="0"/>
                <a:cs typeface="RZZMM T+ Agenda"/>
              </a:rPr>
              <a:t>Limiting solar gains </a:t>
            </a:r>
            <a:br>
              <a:rPr lang="en-GB" sz="3600" b="1" dirty="0">
                <a:solidFill>
                  <a:srgbClr val="007B30"/>
                </a:solidFill>
                <a:effectLst/>
                <a:latin typeface="RZZMM T+ Agenda"/>
                <a:ea typeface="Calibri" panose="020F0502020204030204" pitchFamily="34" charset="0"/>
                <a:cs typeface="RZZMM T+ Agenda"/>
              </a:rPr>
            </a:br>
            <a:br>
              <a:rPr lang="en-GB" sz="3600" dirty="0">
                <a:effectLst/>
                <a:latin typeface="RZZMM T+ Agenda"/>
                <a:ea typeface="Calibri" panose="020F0502020204030204" pitchFamily="34" charset="0"/>
                <a:cs typeface="Times New Roman" panose="02020603050405020304" pitchFamily="18" charset="0"/>
              </a:rPr>
            </a:br>
            <a:r>
              <a:rPr lang="en-GB" sz="3200" b="1" dirty="0">
                <a:solidFill>
                  <a:srgbClr val="000000"/>
                </a:solidFill>
                <a:effectLst/>
                <a:latin typeface="Agenda Semibold"/>
                <a:ea typeface="Calibri" panose="020F0502020204030204" pitchFamily="34" charset="0"/>
                <a:cs typeface="Agenda Semibold"/>
              </a:rPr>
              <a:t>2.7 </a:t>
            </a:r>
            <a:r>
              <a:rPr lang="en-GB" sz="3200" dirty="0">
                <a:solidFill>
                  <a:srgbClr val="000000"/>
                </a:solidFill>
                <a:effectLst/>
                <a:latin typeface="CXIDA N+ Agenda"/>
                <a:ea typeface="Calibri" panose="020F0502020204030204" pitchFamily="34" charset="0"/>
                <a:cs typeface="CXIDA N+ Agenda"/>
              </a:rPr>
              <a:t>Solar gains in summer should be limited by any of the following means. </a:t>
            </a:r>
            <a:br>
              <a:rPr lang="en-GB" sz="3200" dirty="0">
                <a:solidFill>
                  <a:srgbClr val="000000"/>
                </a:solidFill>
                <a:effectLst/>
                <a:latin typeface="RZZMM T+ Agenda"/>
                <a:ea typeface="Calibri" panose="020F0502020204030204" pitchFamily="34" charset="0"/>
                <a:cs typeface="RZZMM T+ Agenda"/>
              </a:rPr>
            </a:br>
            <a:r>
              <a:rPr lang="en-GB" sz="3200" b="1" dirty="0">
                <a:solidFill>
                  <a:srgbClr val="000000"/>
                </a:solidFill>
                <a:effectLst/>
                <a:latin typeface="CXIDA N+ Agenda"/>
                <a:ea typeface="Calibri" panose="020F0502020204030204" pitchFamily="34" charset="0"/>
                <a:cs typeface="CXIDA N+ Agenda"/>
              </a:rPr>
              <a:t>a. </a:t>
            </a:r>
            <a:r>
              <a:rPr lang="en-GB" sz="3200" dirty="0">
                <a:solidFill>
                  <a:srgbClr val="000000"/>
                </a:solidFill>
                <a:effectLst/>
                <a:latin typeface="CXIDA N+ Agenda"/>
                <a:ea typeface="Calibri" panose="020F0502020204030204" pitchFamily="34" charset="0"/>
                <a:cs typeface="CXIDA N+ Agenda"/>
              </a:rPr>
              <a:t>Fixed shading devices, comprising any of the following. </a:t>
            </a:r>
            <a:br>
              <a:rPr lang="en-GB" sz="3200" dirty="0">
                <a:solidFill>
                  <a:srgbClr val="000000"/>
                </a:solidFill>
                <a:effectLst/>
                <a:latin typeface="CXIDA N+ Agenda"/>
                <a:ea typeface="Calibri" panose="020F0502020204030204" pitchFamily="34" charset="0"/>
                <a:cs typeface="CXIDA N+ Agenda"/>
              </a:rPr>
            </a:br>
            <a:br>
              <a:rPr lang="en-GB" sz="3200" dirty="0">
                <a:solidFill>
                  <a:srgbClr val="000000"/>
                </a:solidFill>
                <a:effectLst/>
                <a:latin typeface="CXIDA N+ Agenda"/>
                <a:ea typeface="Calibri" panose="020F0502020204030204" pitchFamily="34" charset="0"/>
                <a:cs typeface="CXIDA N+ Agenda"/>
              </a:rPr>
            </a:br>
            <a:r>
              <a:rPr lang="en-GB" sz="3200" i="1" dirty="0">
                <a:solidFill>
                  <a:srgbClr val="FF0000"/>
                </a:solidFill>
                <a:effectLst/>
                <a:latin typeface="CXIDA N+ Agenda"/>
                <a:ea typeface="Calibri" panose="020F0502020204030204" pitchFamily="34" charset="0"/>
                <a:cs typeface="CXIDA N+ Agenda"/>
              </a:rPr>
              <a:t>Fixed relates to fixed to the building </a:t>
            </a:r>
            <a:br>
              <a:rPr lang="en-GB" sz="3200" i="1" dirty="0">
                <a:solidFill>
                  <a:srgbClr val="FF0000"/>
                </a:solidFill>
                <a:effectLst/>
                <a:latin typeface="CXIDA N+ Agenda"/>
                <a:ea typeface="Calibri" panose="020F0502020204030204" pitchFamily="34" charset="0"/>
                <a:cs typeface="CXIDA N+ Agenda"/>
              </a:rPr>
            </a:br>
            <a:br>
              <a:rPr lang="en-GB" sz="3600" dirty="0">
                <a:solidFill>
                  <a:srgbClr val="000000"/>
                </a:solidFill>
                <a:effectLst/>
                <a:latin typeface="RZZMM T+ Agenda"/>
                <a:ea typeface="Calibri" panose="020F0502020204030204" pitchFamily="34" charset="0"/>
                <a:cs typeface="RZZMM T+ Agenda"/>
              </a:rPr>
            </a:br>
            <a:r>
              <a:rPr lang="en-GB" sz="3600" b="1" dirty="0" err="1">
                <a:solidFill>
                  <a:srgbClr val="000000"/>
                </a:solidFill>
                <a:effectLst/>
                <a:latin typeface="CXIDA N+ Agenda"/>
                <a:ea typeface="Calibri" panose="020F0502020204030204" pitchFamily="34" charset="0"/>
                <a:cs typeface="CXIDA N+ Agenda"/>
              </a:rPr>
              <a:t>i</a:t>
            </a:r>
            <a:r>
              <a:rPr lang="en-GB" sz="3600" b="1" dirty="0">
                <a:solidFill>
                  <a:srgbClr val="000000"/>
                </a:solidFill>
                <a:effectLst/>
                <a:latin typeface="CXIDA N+ Agenda"/>
                <a:ea typeface="Calibri" panose="020F0502020204030204" pitchFamily="34" charset="0"/>
                <a:cs typeface="CXIDA N+ Agenda"/>
              </a:rPr>
              <a:t>. </a:t>
            </a:r>
            <a:r>
              <a:rPr lang="en-GB" sz="3600" dirty="0">
                <a:solidFill>
                  <a:srgbClr val="000000"/>
                </a:solidFill>
                <a:effectLst/>
                <a:highlight>
                  <a:srgbClr val="FFFF00"/>
                </a:highlight>
                <a:latin typeface="CXIDA N+ Agenda"/>
                <a:ea typeface="Calibri" panose="020F0502020204030204" pitchFamily="34" charset="0"/>
                <a:cs typeface="CXIDA N+ Agenda"/>
              </a:rPr>
              <a:t>Shutters.</a:t>
            </a:r>
            <a:r>
              <a:rPr lang="en-GB" sz="3600" dirty="0">
                <a:solidFill>
                  <a:srgbClr val="000000"/>
                </a:solidFill>
                <a:effectLst/>
                <a:latin typeface="CXIDA N+ Agenda"/>
                <a:ea typeface="Calibri" panose="020F0502020204030204" pitchFamily="34" charset="0"/>
                <a:cs typeface="CXIDA N+ Agenda"/>
              </a:rPr>
              <a:t> 	</a:t>
            </a:r>
            <a:r>
              <a:rPr lang="en-GB" sz="3600" b="1" dirty="0">
                <a:solidFill>
                  <a:srgbClr val="000000"/>
                </a:solidFill>
                <a:effectLst/>
                <a:latin typeface="CXIDA N+ Agenda"/>
                <a:ea typeface="Calibri" panose="020F0502020204030204" pitchFamily="34" charset="0"/>
                <a:cs typeface="CXIDA N+ Agenda"/>
              </a:rPr>
              <a:t>ii. </a:t>
            </a:r>
            <a:r>
              <a:rPr lang="en-GB" sz="3600" dirty="0">
                <a:solidFill>
                  <a:srgbClr val="000000"/>
                </a:solidFill>
                <a:effectLst/>
                <a:highlight>
                  <a:srgbClr val="FFFF00"/>
                </a:highlight>
                <a:latin typeface="CXIDA N+ Agenda"/>
                <a:ea typeface="Calibri" panose="020F0502020204030204" pitchFamily="34" charset="0"/>
                <a:cs typeface="CXIDA N+ Agenda"/>
              </a:rPr>
              <a:t>External blinds</a:t>
            </a:r>
            <a:r>
              <a:rPr lang="en-GB" sz="3600" dirty="0">
                <a:solidFill>
                  <a:srgbClr val="000000"/>
                </a:solidFill>
                <a:effectLst/>
                <a:latin typeface="CXIDA N+ Agenda"/>
                <a:ea typeface="Calibri" panose="020F0502020204030204" pitchFamily="34" charset="0"/>
                <a:cs typeface="CXIDA N+ Agenda"/>
              </a:rPr>
              <a:t>.</a:t>
            </a:r>
            <a:br>
              <a:rPr lang="en-GB" sz="3600" dirty="0">
                <a:solidFill>
                  <a:srgbClr val="000000"/>
                </a:solidFill>
                <a:effectLst/>
                <a:latin typeface="CXIDA N+ Agenda"/>
                <a:ea typeface="Calibri" panose="020F0502020204030204" pitchFamily="34" charset="0"/>
                <a:cs typeface="CXIDA N+ Agenda"/>
              </a:rPr>
            </a:br>
            <a:br>
              <a:rPr lang="en-GB" sz="3600" dirty="0">
                <a:solidFill>
                  <a:srgbClr val="000000"/>
                </a:solidFill>
                <a:effectLst/>
                <a:latin typeface="RZZMM T+ Agenda"/>
                <a:ea typeface="Calibri" panose="020F0502020204030204" pitchFamily="34" charset="0"/>
                <a:cs typeface="RZZMM T+ Agenda"/>
              </a:rPr>
            </a:br>
            <a:r>
              <a:rPr lang="en-GB" sz="3600" b="1" dirty="0">
                <a:solidFill>
                  <a:srgbClr val="000000"/>
                </a:solidFill>
                <a:effectLst/>
                <a:latin typeface="CXIDA N+ Agenda"/>
                <a:ea typeface="Calibri" panose="020F0502020204030204" pitchFamily="34" charset="0"/>
                <a:cs typeface="CXIDA N+ Agenda"/>
              </a:rPr>
              <a:t>iii. </a:t>
            </a:r>
            <a:r>
              <a:rPr lang="en-GB" sz="3600" dirty="0">
                <a:solidFill>
                  <a:srgbClr val="000000"/>
                </a:solidFill>
                <a:effectLst/>
                <a:latin typeface="CXIDA N+ Agenda"/>
                <a:ea typeface="Calibri" panose="020F0502020204030204" pitchFamily="34" charset="0"/>
                <a:cs typeface="CXIDA N+ Agenda"/>
              </a:rPr>
              <a:t>Overhangs. 	</a:t>
            </a:r>
            <a:r>
              <a:rPr lang="en-GB" sz="3600" b="1" dirty="0">
                <a:solidFill>
                  <a:srgbClr val="000000"/>
                </a:solidFill>
                <a:effectLst/>
                <a:latin typeface="CXIDA N+ Agenda"/>
                <a:ea typeface="Calibri" panose="020F0502020204030204" pitchFamily="34" charset="0"/>
                <a:cs typeface="CXIDA N+ Agenda"/>
              </a:rPr>
              <a:t>iv. </a:t>
            </a:r>
            <a:r>
              <a:rPr lang="en-GB" sz="3600" dirty="0">
                <a:solidFill>
                  <a:srgbClr val="000000"/>
                </a:solidFill>
                <a:effectLst/>
                <a:highlight>
                  <a:srgbClr val="FFFF00"/>
                </a:highlight>
                <a:latin typeface="CXIDA N+ Agenda"/>
                <a:ea typeface="Calibri" panose="020F0502020204030204" pitchFamily="34" charset="0"/>
                <a:cs typeface="CXIDA N+ Agenda"/>
              </a:rPr>
              <a:t>Awnings.</a:t>
            </a:r>
            <a:br>
              <a:rPr lang="en-GB" sz="3600" dirty="0">
                <a:solidFill>
                  <a:srgbClr val="000000"/>
                </a:solidFill>
                <a:effectLst/>
                <a:latin typeface="RZZMM T+ Agenda"/>
                <a:ea typeface="Calibri" panose="020F0502020204030204" pitchFamily="34" charset="0"/>
                <a:cs typeface="RZZMM T+ Agenda"/>
              </a:rPr>
            </a:br>
            <a:endParaRPr lang="en-GB" sz="3600" dirty="0"/>
          </a:p>
        </p:txBody>
      </p:sp>
    </p:spTree>
    <p:extLst>
      <p:ext uri="{BB962C8B-B14F-4D97-AF65-F5344CB8AC3E}">
        <p14:creationId xmlns:p14="http://schemas.microsoft.com/office/powerpoint/2010/main" val="33162385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858</Words>
  <Application>Microsoft Office PowerPoint</Application>
  <PresentationFormat>Widescreen</PresentationFormat>
  <Paragraphs>50</Paragraphs>
  <Slides>14</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Agenda Semibold</vt:lpstr>
      <vt:lpstr>Aptos</vt:lpstr>
      <vt:lpstr>Aptos Display</vt:lpstr>
      <vt:lpstr>Arial</vt:lpstr>
      <vt:lpstr>Calibri</vt:lpstr>
      <vt:lpstr>CXIDA N+ Agenda</vt:lpstr>
      <vt:lpstr>Helvetica</vt:lpstr>
      <vt:lpstr>RZZMM T+ Agenda</vt:lpstr>
      <vt:lpstr>Office Theme</vt:lpstr>
      <vt:lpstr>Considering Passive Measures Before a Heat Pump</vt:lpstr>
      <vt:lpstr>There are reported cases of underperforming heat pumps</vt:lpstr>
      <vt:lpstr> </vt:lpstr>
      <vt:lpstr>A fabric first approach prioritises upgrading a building's physical structure—insulation, airtightness, minimal thermal breaks and choice of windows to minimise heat loss before installing new heating technologies. </vt:lpstr>
      <vt:lpstr>Whilst normally associated with summer cooling or the decoration at the window shading with dynamic blinds and shutters is the insulation of the glazing. </vt:lpstr>
      <vt:lpstr> Shading with external blinds and shutters that can adjust to the weather and external conditions can provide free heating energy on dull days and prevent heat gain on sunny days with minimal operating cost.</vt:lpstr>
      <vt:lpstr>Energy House 2​ Do homes of the Future  need shading? </vt:lpstr>
      <vt:lpstr>BBSA PROJECT  Salford Energy House 1   Thermal Heat Retention</vt:lpstr>
      <vt:lpstr>PowerPoint Presentation</vt:lpstr>
      <vt:lpstr>PowerPoint Presentation</vt:lpstr>
      <vt:lpstr>Unlike heat pumps shading uses minimal energy</vt:lpstr>
      <vt:lpstr>If your heat pump is underperforming it is a solution to consider.   If thinking of installing one consider the Fabric First principal of insulating the glazing with shading . </vt:lpstr>
      <vt:lpstr>PowerPoint Presentation</vt:lpstr>
      <vt:lpstr>Part O Acceptable strategies for   reducing overheating risk   Limiting solar gains   2.7 Solar gains in summer should be limited by any of the following means.  a. Fixed shading devices, comprising any of the following.   Fixed relates to fixed to the building   i. Shutters.  ii. External blinds.  iii. Overhangs.  iv. Awnings.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dave bush</dc:creator>
  <cp:lastModifiedBy>dave bush</cp:lastModifiedBy>
  <cp:revision>16</cp:revision>
  <dcterms:created xsi:type="dcterms:W3CDTF">2025-02-20T17:38:25Z</dcterms:created>
  <dcterms:modified xsi:type="dcterms:W3CDTF">2026-05-08T06:01:30Z</dcterms:modified>
</cp:coreProperties>
</file>